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4" r:id="rId5"/>
    <p:sldMasterId id="214748368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6858000" cx="12192000"/>
  <p:notesSz cx="6858000" cy="9144000"/>
  <p:embeddedFontLst>
    <p:embeddedFont>
      <p:font typeface="Libre Franklin"/>
      <p:regular r:id="rId48"/>
      <p:bold r:id="rId49"/>
      <p:italic r:id="rId50"/>
      <p:boldItalic r:id="rId51"/>
    </p:embeddedFont>
    <p:embeddedFont>
      <p:font typeface="Arial Narrow"/>
      <p:regular r:id="rId52"/>
      <p:bold r:id="rId53"/>
      <p:italic r:id="rId54"/>
      <p:boldItalic r:id="rId55"/>
    </p:embeddedFont>
    <p:embeddedFont>
      <p:font typeface="Libre Franklin Medium"/>
      <p:regular r:id="rId56"/>
      <p:bold r:id="rId57"/>
      <p:italic r:id="rId58"/>
      <p:boldItalic r:id="rId59"/>
    </p:embeddedFont>
    <p:embeddedFont>
      <p:font typeface="Century Gothic"/>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4" roundtripDataSignature="AMtx7miwBeROoIys7647ZUXFgNogKDOn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956B56-8D96-4B3D-846B-D812C6C31D3D}">
  <a:tblStyle styleId="{4E956B56-8D96-4B3D-846B-D812C6C31D3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LibreFranklin-regular.fntdata"/><Relationship Id="rId47" Type="http://schemas.openxmlformats.org/officeDocument/2006/relationships/slide" Target="slides/slide40.xml"/><Relationship Id="rId49" Type="http://schemas.openxmlformats.org/officeDocument/2006/relationships/font" Target="fonts/LibreFranklin-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CenturyGothic-italic.fntdata"/><Relationship Id="rId61" Type="http://schemas.openxmlformats.org/officeDocument/2006/relationships/font" Target="fonts/CenturyGothic-bold.fntdata"/><Relationship Id="rId20" Type="http://schemas.openxmlformats.org/officeDocument/2006/relationships/slide" Target="slides/slide13.xml"/><Relationship Id="rId64" Type="http://customschemas.google.com/relationships/presentationmetadata" Target="metadata"/><Relationship Id="rId63" Type="http://schemas.openxmlformats.org/officeDocument/2006/relationships/font" Target="fonts/CenturyGothic-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CenturyGothic-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LibreFranklin-boldItalic.fntdata"/><Relationship Id="rId50" Type="http://schemas.openxmlformats.org/officeDocument/2006/relationships/font" Target="fonts/LibreFranklin-italic.fntdata"/><Relationship Id="rId53" Type="http://schemas.openxmlformats.org/officeDocument/2006/relationships/font" Target="fonts/ArialNarrow-bold.fntdata"/><Relationship Id="rId52" Type="http://schemas.openxmlformats.org/officeDocument/2006/relationships/font" Target="fonts/ArialNarrow-regular.fntdata"/><Relationship Id="rId11" Type="http://schemas.openxmlformats.org/officeDocument/2006/relationships/slide" Target="slides/slide4.xml"/><Relationship Id="rId55" Type="http://schemas.openxmlformats.org/officeDocument/2006/relationships/font" Target="fonts/ArialNarrow-boldItalic.fntdata"/><Relationship Id="rId10" Type="http://schemas.openxmlformats.org/officeDocument/2006/relationships/slide" Target="slides/slide3.xml"/><Relationship Id="rId54" Type="http://schemas.openxmlformats.org/officeDocument/2006/relationships/font" Target="fonts/ArialNarrow-italic.fntdata"/><Relationship Id="rId13" Type="http://schemas.openxmlformats.org/officeDocument/2006/relationships/slide" Target="slides/slide6.xml"/><Relationship Id="rId57" Type="http://schemas.openxmlformats.org/officeDocument/2006/relationships/font" Target="fonts/LibreFranklinMedium-bold.fntdata"/><Relationship Id="rId12" Type="http://schemas.openxmlformats.org/officeDocument/2006/relationships/slide" Target="slides/slide5.xml"/><Relationship Id="rId56" Type="http://schemas.openxmlformats.org/officeDocument/2006/relationships/font" Target="fonts/LibreFranklinMedium-regular.fntdata"/><Relationship Id="rId15" Type="http://schemas.openxmlformats.org/officeDocument/2006/relationships/slide" Target="slides/slide8.xml"/><Relationship Id="rId59" Type="http://schemas.openxmlformats.org/officeDocument/2006/relationships/font" Target="fonts/LibreFranklinMedium-boldItalic.fntdata"/><Relationship Id="rId14" Type="http://schemas.openxmlformats.org/officeDocument/2006/relationships/slide" Target="slides/slide7.xml"/><Relationship Id="rId58" Type="http://schemas.openxmlformats.org/officeDocument/2006/relationships/font" Target="fonts/LibreFranklinMedium-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266" name="Google Shape;26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9" name="Google Shape;589;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4" name="Google Shape;60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2" name="Google Shape;632;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Poin 7 tidak hanya untuk VK-2</a:t>
            </a:r>
            <a:endParaRPr/>
          </a:p>
        </p:txBody>
      </p:sp>
      <p:sp>
        <p:nvSpPr>
          <p:cNvPr id="680" name="Google Shape;680;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5" name="Google Shape;735;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5" name="Google Shape;755;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4" name="Google Shape;824;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5" name="Google Shape;825;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7" name="Google Shape;84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8" name="Google Shape;848;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7" name="Google Shape;91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6" name="Google Shape;98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4" name="Google Shape;105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5" name="Google Shape;105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3" name="Google Shape;112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4" name="Google Shape;112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4" name="Google Shape;119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3" name="Google Shape;126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lnSpc>
                <a:spcPct val="114000"/>
              </a:lnSpc>
              <a:spcBef>
                <a:spcPts val="0"/>
              </a:spcBef>
              <a:spcAft>
                <a:spcPts val="0"/>
              </a:spcAft>
              <a:buClr>
                <a:schemeClr val="dk1"/>
              </a:buClr>
              <a:buSzPts val="1200"/>
              <a:buFont typeface="Calibri"/>
              <a:buNone/>
            </a:pPr>
            <a:r>
              <a:t/>
            </a:r>
            <a:endParaRPr sz="1200" u="none" strike="noStrike">
              <a:solidFill>
                <a:schemeClr val="accent6"/>
              </a:solidFill>
            </a:endParaRPr>
          </a:p>
        </p:txBody>
      </p:sp>
      <p:sp>
        <p:nvSpPr>
          <p:cNvPr id="1264" name="Google Shape;126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3" name="Google Shape;133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4" name="Google Shape;133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3" name="Google Shape;147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4" name="Google Shape;147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3" name="Google Shape;154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4" name="Google Shape;154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3" name="Google Shape;161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2" name="Google Shape;168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0" name="Google Shape;1750;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1" name="Google Shape;1751;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3" name="Google Shape;180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5" name="Google Shape;1855;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6" name="Google Shape;1856;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155950c7daf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7" name="Google Shape;1907;g155950c7daf_0_1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200">
                <a:latin typeface="Calibri"/>
                <a:ea typeface="Calibri"/>
                <a:cs typeface="Calibri"/>
                <a:sym typeface="Calibri"/>
              </a:rPr>
              <a:t>dapat dilakukan setelah pendataan</a:t>
            </a:r>
            <a:r>
              <a:rPr lang="en-US" sz="1200">
                <a:latin typeface="Calibri"/>
                <a:ea typeface="Calibri"/>
                <a:cs typeface="Calibri"/>
                <a:sym typeface="Calibri"/>
              </a:rPr>
              <a:t>. Nomor urut keluarga untuk satu tower </a:t>
            </a:r>
            <a:r>
              <a:rPr b="1" lang="en-US" sz="1200">
                <a:latin typeface="Calibri"/>
                <a:ea typeface="Calibri"/>
                <a:cs typeface="Calibri"/>
                <a:sym typeface="Calibri"/>
              </a:rPr>
              <a:t>harus berurutan </a:t>
            </a:r>
            <a:r>
              <a:rPr lang="en-US" sz="1200">
                <a:latin typeface="Calibri"/>
                <a:ea typeface="Calibri"/>
                <a:cs typeface="Calibri"/>
                <a:sym typeface="Calibri"/>
              </a:rPr>
              <a:t>sehingga perlu koordinasi antar PPL dalam satu tower (dikoordinasikan oleh PML)</a:t>
            </a:r>
            <a:endParaRPr/>
          </a:p>
        </p:txBody>
      </p:sp>
      <p:sp>
        <p:nvSpPr>
          <p:cNvPr id="1908" name="Google Shape;1908;g155950c7daf_0_1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7" name="Google Shape;196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8" name="Google Shape;1968;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4" name="Google Shape;2024;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5" name="Google Shape;2025;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8" name="Google Shape;2078;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9" name="Google Shape;2079;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9" name="Shape 2129"/>
        <p:cNvGrpSpPr/>
        <p:nvPr/>
      </p:nvGrpSpPr>
      <p:grpSpPr>
        <a:xfrm>
          <a:off x="0" y="0"/>
          <a:ext cx="0" cy="0"/>
          <a:chOff x="0" y="0"/>
          <a:chExt cx="0" cy="0"/>
        </a:xfrm>
      </p:grpSpPr>
      <p:sp>
        <p:nvSpPr>
          <p:cNvPr id="2130" name="Google Shape;2130;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1" name="Google Shape;2131;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2" name="Google Shape;2132;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4" name="Google Shape;218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5" name="Google Shape;218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200"/>
              <a:buFont typeface="Calibri"/>
              <a:buNone/>
            </a:pPr>
            <a:r>
              <a:t/>
            </a:r>
            <a:endParaRPr sz="1200" u="none" strike="noStrike">
              <a:solidFill>
                <a:schemeClr val="lt1"/>
              </a:solidFill>
              <a:latin typeface="Calibri"/>
              <a:ea typeface="Calibri"/>
              <a:cs typeface="Calibri"/>
              <a:sym typeface="Calibri"/>
            </a:endParaRPr>
          </a:p>
        </p:txBody>
      </p:sp>
      <p:sp>
        <p:nvSpPr>
          <p:cNvPr id="406" name="Google Shape;40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1" name="Google Shape;46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ver -Start 2">
  <p:cSld name="2_Cover -Start 2">
    <p:spTree>
      <p:nvGrpSpPr>
        <p:cNvPr id="15" name="Shape 15"/>
        <p:cNvGrpSpPr/>
        <p:nvPr/>
      </p:nvGrpSpPr>
      <p:grpSpPr>
        <a:xfrm>
          <a:off x="0" y="0"/>
          <a:ext cx="0" cy="0"/>
          <a:chOff x="0" y="0"/>
          <a:chExt cx="0" cy="0"/>
        </a:xfrm>
      </p:grpSpPr>
      <p:sp>
        <p:nvSpPr>
          <p:cNvPr id="16" name="Google Shape;16;p59"/>
          <p:cNvSpPr/>
          <p:nvPr/>
        </p:nvSpPr>
        <p:spPr>
          <a:xfrm rot="10800000">
            <a:off x="5340428" y="2"/>
            <a:ext cx="6851573" cy="6851573"/>
          </a:xfrm>
          <a:prstGeom prst="rtTriangle">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099" u="none" cap="none" strike="noStrike">
              <a:solidFill>
                <a:schemeClr val="lt1"/>
              </a:solidFill>
              <a:latin typeface="Arial"/>
              <a:ea typeface="Arial"/>
              <a:cs typeface="Arial"/>
              <a:sym typeface="Arial"/>
            </a:endParaRPr>
          </a:p>
        </p:txBody>
      </p:sp>
      <p:sp>
        <p:nvSpPr>
          <p:cNvPr id="17" name="Google Shape;1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59"/>
          <p:cNvSpPr/>
          <p:nvPr>
            <p:ph idx="2" type="pic"/>
          </p:nvPr>
        </p:nvSpPr>
        <p:spPr>
          <a:xfrm>
            <a:off x="3060702" y="3"/>
            <a:ext cx="9131298" cy="6851573"/>
          </a:xfrm>
          <a:prstGeom prst="rect">
            <a:avLst/>
          </a:prstGeom>
          <a:solidFill>
            <a:schemeClr val="lt1"/>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chemeClr val="lt1"/>
        </a:solidFill>
      </p:bgPr>
    </p:bg>
    <p:spTree>
      <p:nvGrpSpPr>
        <p:cNvPr id="62" name="Shape 62"/>
        <p:cNvGrpSpPr/>
        <p:nvPr/>
      </p:nvGrpSpPr>
      <p:grpSpPr>
        <a:xfrm>
          <a:off x="0" y="0"/>
          <a:ext cx="0" cy="0"/>
          <a:chOff x="0" y="0"/>
          <a:chExt cx="0" cy="0"/>
        </a:xfrm>
      </p:grpSpPr>
      <p:sp>
        <p:nvSpPr>
          <p:cNvPr id="63" name="Google Shape;63;p3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solidFill>
          <a:srgbClr val="27496D"/>
        </a:solidFill>
      </p:bgPr>
    </p:bg>
    <p:spTree>
      <p:nvGrpSpPr>
        <p:cNvPr id="64" name="Shape 64"/>
        <p:cNvGrpSpPr/>
        <p:nvPr/>
      </p:nvGrpSpPr>
      <p:grpSpPr>
        <a:xfrm>
          <a:off x="0" y="0"/>
          <a:ext cx="0" cy="0"/>
          <a:chOff x="0" y="0"/>
          <a:chExt cx="0" cy="0"/>
        </a:xfrm>
      </p:grpSpPr>
      <p:sp>
        <p:nvSpPr>
          <p:cNvPr id="65" name="Google Shape;65;p3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3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3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40"/>
          <p:cNvSpPr/>
          <p:nvPr>
            <p:ph idx="2" type="pic"/>
          </p:nvPr>
        </p:nvSpPr>
        <p:spPr>
          <a:xfrm>
            <a:off x="5183188" y="987425"/>
            <a:ext cx="6172200" cy="4873625"/>
          </a:xfrm>
          <a:prstGeom prst="rect">
            <a:avLst/>
          </a:prstGeom>
          <a:noFill/>
          <a:ln>
            <a:noFill/>
          </a:ln>
        </p:spPr>
      </p:sp>
      <p:sp>
        <p:nvSpPr>
          <p:cNvPr id="76" name="Google Shape;76;p4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4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4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solidFill>
          <a:srgbClr val="142850"/>
        </a:solidFill>
      </p:bgPr>
    </p:bg>
    <p:spTree>
      <p:nvGrpSpPr>
        <p:cNvPr id="98" name="Shape 98"/>
        <p:cNvGrpSpPr/>
        <p:nvPr/>
      </p:nvGrpSpPr>
      <p:grpSpPr>
        <a:xfrm>
          <a:off x="0" y="0"/>
          <a:ext cx="0" cy="0"/>
          <a:chOff x="0" y="0"/>
          <a:chExt cx="0" cy="0"/>
        </a:xfrm>
      </p:grpSpPr>
      <p:sp>
        <p:nvSpPr>
          <p:cNvPr id="99" name="Google Shape;99;p6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tart 2">
  <p:cSld name="Cover -Start 2">
    <p:spTree>
      <p:nvGrpSpPr>
        <p:cNvPr id="100" name="Shape 100"/>
        <p:cNvGrpSpPr/>
        <p:nvPr/>
      </p:nvGrpSpPr>
      <p:grpSpPr>
        <a:xfrm>
          <a:off x="0" y="0"/>
          <a:ext cx="0" cy="0"/>
          <a:chOff x="0" y="0"/>
          <a:chExt cx="0" cy="0"/>
        </a:xfrm>
      </p:grpSpPr>
      <p:sp>
        <p:nvSpPr>
          <p:cNvPr id="101" name="Google Shape;101;p62"/>
          <p:cNvSpPr/>
          <p:nvPr/>
        </p:nvSpPr>
        <p:spPr>
          <a:xfrm rot="10800000">
            <a:off x="5340428" y="2"/>
            <a:ext cx="6851573" cy="6851573"/>
          </a:xfrm>
          <a:prstGeom prst="rtTriangle">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99"/>
              <a:buFont typeface="Arial"/>
              <a:buNone/>
            </a:pPr>
            <a:r>
              <a:t/>
            </a:r>
            <a:endParaRPr b="0" i="0" sz="2099" u="none" cap="none" strike="noStrike">
              <a:solidFill>
                <a:schemeClr val="lt1"/>
              </a:solidFill>
              <a:latin typeface="Calibri"/>
              <a:ea typeface="Calibri"/>
              <a:cs typeface="Calibri"/>
              <a:sym typeface="Calibri"/>
            </a:endParaRPr>
          </a:p>
        </p:txBody>
      </p:sp>
      <p:sp>
        <p:nvSpPr>
          <p:cNvPr id="102" name="Google Shape;102;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62"/>
          <p:cNvSpPr/>
          <p:nvPr>
            <p:ph idx="2" type="pic"/>
          </p:nvPr>
        </p:nvSpPr>
        <p:spPr>
          <a:xfrm>
            <a:off x="3060702" y="3"/>
            <a:ext cx="9131298" cy="6851573"/>
          </a:xfrm>
          <a:prstGeom prst="rect">
            <a:avLst/>
          </a:prstGeom>
          <a:solidFill>
            <a:schemeClr val="lt1"/>
          </a:solid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4" name="Shape 104"/>
        <p:cNvGrpSpPr/>
        <p:nvPr/>
      </p:nvGrpSpPr>
      <p:grpSpPr>
        <a:xfrm>
          <a:off x="0" y="0"/>
          <a:ext cx="0" cy="0"/>
          <a:chOff x="0" y="0"/>
          <a:chExt cx="0" cy="0"/>
        </a:xfrm>
      </p:grpSpPr>
      <p:sp>
        <p:nvSpPr>
          <p:cNvPr id="105" name="Google Shape;105;p6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6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7" name="Google Shape;107;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00A8CC"/>
        </a:solidFill>
      </p:bgPr>
    </p:bg>
    <p:spTree>
      <p:nvGrpSpPr>
        <p:cNvPr id="110" name="Shape 110"/>
        <p:cNvGrpSpPr/>
        <p:nvPr/>
      </p:nvGrpSpPr>
      <p:grpSpPr>
        <a:xfrm>
          <a:off x="0" y="0"/>
          <a:ext cx="0" cy="0"/>
          <a:chOff x="0" y="0"/>
          <a:chExt cx="0" cy="0"/>
        </a:xfrm>
      </p:grpSpPr>
      <p:sp>
        <p:nvSpPr>
          <p:cNvPr id="111" name="Google Shape;111;p6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2" name="Shape 112"/>
        <p:cNvGrpSpPr/>
        <p:nvPr/>
      </p:nvGrpSpPr>
      <p:grpSpPr>
        <a:xfrm>
          <a:off x="0" y="0"/>
          <a:ext cx="0" cy="0"/>
          <a:chOff x="0" y="0"/>
          <a:chExt cx="0" cy="0"/>
        </a:xfrm>
      </p:grpSpPr>
      <p:sp>
        <p:nvSpPr>
          <p:cNvPr id="113" name="Google Shape;113;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6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6" name="Google Shape;116;p6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6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8" name="Shape 118"/>
        <p:cNvGrpSpPr/>
        <p:nvPr/>
      </p:nvGrpSpPr>
      <p:grpSpPr>
        <a:xfrm>
          <a:off x="0" y="0"/>
          <a:ext cx="0" cy="0"/>
          <a:chOff x="0" y="0"/>
          <a:chExt cx="0" cy="0"/>
        </a:xfrm>
      </p:grpSpPr>
      <p:sp>
        <p:nvSpPr>
          <p:cNvPr id="119" name="Google Shape;119;p6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6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21" name="Google Shape;121;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4" name="Shape 124"/>
        <p:cNvGrpSpPr/>
        <p:nvPr/>
      </p:nvGrpSpPr>
      <p:grpSpPr>
        <a:xfrm>
          <a:off x="0" y="0"/>
          <a:ext cx="0" cy="0"/>
          <a:chOff x="0" y="0"/>
          <a:chExt cx="0" cy="0"/>
        </a:xfrm>
      </p:grpSpPr>
      <p:sp>
        <p:nvSpPr>
          <p:cNvPr id="125" name="Google Shape;125;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p6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6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 name="Shape 131"/>
        <p:cNvGrpSpPr/>
        <p:nvPr/>
      </p:nvGrpSpPr>
      <p:grpSpPr>
        <a:xfrm>
          <a:off x="0" y="0"/>
          <a:ext cx="0" cy="0"/>
          <a:chOff x="0" y="0"/>
          <a:chExt cx="0" cy="0"/>
        </a:xfrm>
      </p:grpSpPr>
      <p:sp>
        <p:nvSpPr>
          <p:cNvPr id="132" name="Google Shape;132;p6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6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4" name="Google Shape;134;p6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6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6" name="Google Shape;136;p6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0" name="Shape 140"/>
        <p:cNvGrpSpPr/>
        <p:nvPr/>
      </p:nvGrpSpPr>
      <p:grpSpPr>
        <a:xfrm>
          <a:off x="0" y="0"/>
          <a:ext cx="0" cy="0"/>
          <a:chOff x="0" y="0"/>
          <a:chExt cx="0" cy="0"/>
        </a:xfrm>
      </p:grpSpPr>
      <p:sp>
        <p:nvSpPr>
          <p:cNvPr id="141" name="Google Shape;141;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chemeClr val="lt1"/>
        </a:solidFill>
      </p:bgPr>
    </p:bg>
    <p:spTree>
      <p:nvGrpSpPr>
        <p:cNvPr id="145" name="Shape 145"/>
        <p:cNvGrpSpPr/>
        <p:nvPr/>
      </p:nvGrpSpPr>
      <p:grpSpPr>
        <a:xfrm>
          <a:off x="0" y="0"/>
          <a:ext cx="0" cy="0"/>
          <a:chOff x="0" y="0"/>
          <a:chExt cx="0" cy="0"/>
        </a:xfrm>
      </p:grpSpPr>
      <p:sp>
        <p:nvSpPr>
          <p:cNvPr id="146" name="Google Shape;146;p7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solidFill>
          <a:srgbClr val="27496D"/>
        </a:solidFill>
      </p:bgPr>
    </p:bg>
    <p:spTree>
      <p:nvGrpSpPr>
        <p:cNvPr id="147" name="Shape 147"/>
        <p:cNvGrpSpPr/>
        <p:nvPr/>
      </p:nvGrpSpPr>
      <p:grpSpPr>
        <a:xfrm>
          <a:off x="0" y="0"/>
          <a:ext cx="0" cy="0"/>
          <a:chOff x="0" y="0"/>
          <a:chExt cx="0" cy="0"/>
        </a:xfrm>
      </p:grpSpPr>
      <p:sp>
        <p:nvSpPr>
          <p:cNvPr id="148" name="Google Shape;148;p7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9" name="Shape 149"/>
        <p:cNvGrpSpPr/>
        <p:nvPr/>
      </p:nvGrpSpPr>
      <p:grpSpPr>
        <a:xfrm>
          <a:off x="0" y="0"/>
          <a:ext cx="0" cy="0"/>
          <a:chOff x="0" y="0"/>
          <a:chExt cx="0" cy="0"/>
        </a:xfrm>
      </p:grpSpPr>
      <p:sp>
        <p:nvSpPr>
          <p:cNvPr id="150" name="Google Shape;150;p7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7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2" name="Google Shape;152;p7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3" name="Google Shape;153;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6" name="Shape 156"/>
        <p:cNvGrpSpPr/>
        <p:nvPr/>
      </p:nvGrpSpPr>
      <p:grpSpPr>
        <a:xfrm>
          <a:off x="0" y="0"/>
          <a:ext cx="0" cy="0"/>
          <a:chOff x="0" y="0"/>
          <a:chExt cx="0" cy="0"/>
        </a:xfrm>
      </p:grpSpPr>
      <p:sp>
        <p:nvSpPr>
          <p:cNvPr id="157" name="Google Shape;157;p7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73"/>
          <p:cNvSpPr/>
          <p:nvPr>
            <p:ph idx="2" type="pic"/>
          </p:nvPr>
        </p:nvSpPr>
        <p:spPr>
          <a:xfrm>
            <a:off x="5183188" y="987425"/>
            <a:ext cx="6172200" cy="4873625"/>
          </a:xfrm>
          <a:prstGeom prst="rect">
            <a:avLst/>
          </a:prstGeom>
          <a:noFill/>
          <a:ln>
            <a:noFill/>
          </a:ln>
        </p:spPr>
      </p:sp>
      <p:sp>
        <p:nvSpPr>
          <p:cNvPr id="159" name="Google Shape;159;p7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0" name="Google Shape;160;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 name="Google Shape;162;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3" name="Shape 163"/>
        <p:cNvGrpSpPr/>
        <p:nvPr/>
      </p:nvGrpSpPr>
      <p:grpSpPr>
        <a:xfrm>
          <a:off x="0" y="0"/>
          <a:ext cx="0" cy="0"/>
          <a:chOff x="0" y="0"/>
          <a:chExt cx="0" cy="0"/>
        </a:xfrm>
      </p:grpSpPr>
      <p:sp>
        <p:nvSpPr>
          <p:cNvPr id="164" name="Google Shape;164;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 name="Google Shape;165;p7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 name="Google Shape;168;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00A8CC"/>
        </a:solidFill>
      </p:bgPr>
    </p:bg>
    <p:spTree>
      <p:nvGrpSpPr>
        <p:cNvPr id="25" name="Shape 25"/>
        <p:cNvGrpSpPr/>
        <p:nvPr/>
      </p:nvGrpSpPr>
      <p:grpSpPr>
        <a:xfrm>
          <a:off x="0" y="0"/>
          <a:ext cx="0" cy="0"/>
          <a:chOff x="0" y="0"/>
          <a:chExt cx="0" cy="0"/>
        </a:xfrm>
      </p:grpSpPr>
      <p:sp>
        <p:nvSpPr>
          <p:cNvPr id="26" name="Google Shape;26;p3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9" name="Shape 169"/>
        <p:cNvGrpSpPr/>
        <p:nvPr/>
      </p:nvGrpSpPr>
      <p:grpSpPr>
        <a:xfrm>
          <a:off x="0" y="0"/>
          <a:ext cx="0" cy="0"/>
          <a:chOff x="0" y="0"/>
          <a:chExt cx="0" cy="0"/>
        </a:xfrm>
      </p:grpSpPr>
      <p:sp>
        <p:nvSpPr>
          <p:cNvPr id="170" name="Google Shape;170;p7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7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2" name="Google Shape;172;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 name="Google Shape;174;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tart 2">
  <p:cSld name="Cover -Start 2">
    <p:spTree>
      <p:nvGrpSpPr>
        <p:cNvPr id="181" name="Shape 181"/>
        <p:cNvGrpSpPr/>
        <p:nvPr/>
      </p:nvGrpSpPr>
      <p:grpSpPr>
        <a:xfrm>
          <a:off x="0" y="0"/>
          <a:ext cx="0" cy="0"/>
          <a:chOff x="0" y="0"/>
          <a:chExt cx="0" cy="0"/>
        </a:xfrm>
      </p:grpSpPr>
      <p:sp>
        <p:nvSpPr>
          <p:cNvPr id="182" name="Google Shape;182;g155950c7daf_0_132"/>
          <p:cNvSpPr/>
          <p:nvPr/>
        </p:nvSpPr>
        <p:spPr>
          <a:xfrm rot="10800000">
            <a:off x="5340301" y="-125"/>
            <a:ext cx="6851700" cy="6851700"/>
          </a:xfrm>
          <a:prstGeom prst="rtTriangle">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99"/>
              <a:buFont typeface="Arial"/>
              <a:buNone/>
            </a:pPr>
            <a:r>
              <a:t/>
            </a:r>
            <a:endParaRPr b="0" i="0" sz="2099" u="none" cap="none" strike="noStrike">
              <a:solidFill>
                <a:schemeClr val="lt1"/>
              </a:solidFill>
              <a:latin typeface="Calibri"/>
              <a:ea typeface="Calibri"/>
              <a:cs typeface="Calibri"/>
              <a:sym typeface="Calibri"/>
            </a:endParaRPr>
          </a:p>
        </p:txBody>
      </p:sp>
      <p:sp>
        <p:nvSpPr>
          <p:cNvPr id="183" name="Google Shape;183;g155950c7daf_0_13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4" name="Google Shape;184;g155950c7daf_0_132"/>
          <p:cNvSpPr/>
          <p:nvPr>
            <p:ph idx="2" type="pic"/>
          </p:nvPr>
        </p:nvSpPr>
        <p:spPr>
          <a:xfrm>
            <a:off x="3060702" y="3"/>
            <a:ext cx="9131400" cy="6851700"/>
          </a:xfrm>
          <a:prstGeom prst="rect">
            <a:avLst/>
          </a:prstGeom>
          <a:solidFill>
            <a:schemeClr val="lt1"/>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bg>
      <p:bgPr>
        <a:solidFill>
          <a:srgbClr val="007A87"/>
        </a:solidFill>
      </p:bgPr>
    </p:bg>
    <p:spTree>
      <p:nvGrpSpPr>
        <p:cNvPr id="185" name="Shape 185"/>
        <p:cNvGrpSpPr/>
        <p:nvPr/>
      </p:nvGrpSpPr>
      <p:grpSpPr>
        <a:xfrm>
          <a:off x="0" y="0"/>
          <a:ext cx="0" cy="0"/>
          <a:chOff x="0" y="0"/>
          <a:chExt cx="0" cy="0"/>
        </a:xfrm>
      </p:grpSpPr>
      <p:sp>
        <p:nvSpPr>
          <p:cNvPr id="186" name="Google Shape;186;g155950c7daf_0_136"/>
          <p:cNvSpPr txBox="1"/>
          <p:nvPr>
            <p:ph idx="12" type="sldNum"/>
          </p:nvPr>
        </p:nvSpPr>
        <p:spPr>
          <a:xfrm>
            <a:off x="11563927" y="6492875"/>
            <a:ext cx="427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chemeClr val="lt1"/>
        </a:solidFill>
      </p:bgPr>
    </p:bg>
    <p:spTree>
      <p:nvGrpSpPr>
        <p:cNvPr id="187" name="Shape 187"/>
        <p:cNvGrpSpPr/>
        <p:nvPr/>
      </p:nvGrpSpPr>
      <p:grpSpPr>
        <a:xfrm>
          <a:off x="0" y="0"/>
          <a:ext cx="0" cy="0"/>
          <a:chOff x="0" y="0"/>
          <a:chExt cx="0" cy="0"/>
        </a:xfrm>
      </p:grpSpPr>
      <p:sp>
        <p:nvSpPr>
          <p:cNvPr id="188" name="Google Shape;188;g155950c7daf_0_138"/>
          <p:cNvSpPr txBox="1"/>
          <p:nvPr>
            <p:ph idx="12" type="sldNum"/>
          </p:nvPr>
        </p:nvSpPr>
        <p:spPr>
          <a:xfrm>
            <a:off x="11563927" y="6492875"/>
            <a:ext cx="427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Blank">
  <p:cSld name="7_Blank">
    <p:spTree>
      <p:nvGrpSpPr>
        <p:cNvPr id="189" name="Shape 189"/>
        <p:cNvGrpSpPr/>
        <p:nvPr/>
      </p:nvGrpSpPr>
      <p:grpSpPr>
        <a:xfrm>
          <a:off x="0" y="0"/>
          <a:ext cx="0" cy="0"/>
          <a:chOff x="0" y="0"/>
          <a:chExt cx="0" cy="0"/>
        </a:xfrm>
      </p:grpSpPr>
      <p:sp>
        <p:nvSpPr>
          <p:cNvPr id="190" name="Google Shape;190;g155950c7daf_0_14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1" name="Google Shape;191;g155950c7daf_0_14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2" name="Google Shape;192;g155950c7daf_0_1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g155950c7daf_0_140"/>
          <p:cNvSpPr/>
          <p:nvPr>
            <p:ph idx="2" type="pic"/>
          </p:nvPr>
        </p:nvSpPr>
        <p:spPr>
          <a:xfrm>
            <a:off x="0" y="0"/>
            <a:ext cx="12192000" cy="68580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4" name="Shape 194"/>
        <p:cNvGrpSpPr/>
        <p:nvPr/>
      </p:nvGrpSpPr>
      <p:grpSpPr>
        <a:xfrm>
          <a:off x="0" y="0"/>
          <a:ext cx="0" cy="0"/>
          <a:chOff x="0" y="0"/>
          <a:chExt cx="0" cy="0"/>
        </a:xfrm>
      </p:grpSpPr>
      <p:sp>
        <p:nvSpPr>
          <p:cNvPr id="195" name="Google Shape;195;g155950c7daf_0_145"/>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6" name="Google Shape;196;g155950c7daf_0_145"/>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97" name="Google Shape;197;g155950c7daf_0_1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8" name="Google Shape;198;g155950c7daf_0_1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99" name="Google Shape;199;g155950c7daf_0_1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0" name="Shape 200"/>
        <p:cNvGrpSpPr/>
        <p:nvPr/>
      </p:nvGrpSpPr>
      <p:grpSpPr>
        <a:xfrm>
          <a:off x="0" y="0"/>
          <a:ext cx="0" cy="0"/>
          <a:chOff x="0" y="0"/>
          <a:chExt cx="0" cy="0"/>
        </a:xfrm>
      </p:grpSpPr>
      <p:sp>
        <p:nvSpPr>
          <p:cNvPr id="201" name="Google Shape;201;g155950c7daf_0_1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2" name="Google Shape;202;g155950c7daf_0_15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3" name="Google Shape;203;g155950c7daf_0_15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4" name="Google Shape;204;g155950c7daf_0_15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5" name="Google Shape;205;g155950c7daf_0_1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6" name="Shape 206"/>
        <p:cNvGrpSpPr/>
        <p:nvPr/>
      </p:nvGrpSpPr>
      <p:grpSpPr>
        <a:xfrm>
          <a:off x="0" y="0"/>
          <a:ext cx="0" cy="0"/>
          <a:chOff x="0" y="0"/>
          <a:chExt cx="0" cy="0"/>
        </a:xfrm>
      </p:grpSpPr>
      <p:sp>
        <p:nvSpPr>
          <p:cNvPr id="207" name="Google Shape;207;g155950c7daf_0_15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08" name="Google Shape;208;g155950c7daf_0_157"/>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209" name="Google Shape;209;g155950c7daf_0_15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0" name="Google Shape;210;g155950c7daf_0_15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1" name="Google Shape;211;g155950c7daf_0_15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 name="Shape 212"/>
        <p:cNvGrpSpPr/>
        <p:nvPr/>
      </p:nvGrpSpPr>
      <p:grpSpPr>
        <a:xfrm>
          <a:off x="0" y="0"/>
          <a:ext cx="0" cy="0"/>
          <a:chOff x="0" y="0"/>
          <a:chExt cx="0" cy="0"/>
        </a:xfrm>
      </p:grpSpPr>
      <p:sp>
        <p:nvSpPr>
          <p:cNvPr id="213" name="Google Shape;213;g155950c7daf_0_16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4" name="Google Shape;214;g155950c7daf_0_163"/>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5" name="Google Shape;215;g155950c7daf_0_163"/>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16" name="Google Shape;216;g155950c7daf_0_16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7" name="Google Shape;217;g155950c7daf_0_16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8" name="Google Shape;218;g155950c7daf_0_16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9" name="Shape 219"/>
        <p:cNvGrpSpPr/>
        <p:nvPr/>
      </p:nvGrpSpPr>
      <p:grpSpPr>
        <a:xfrm>
          <a:off x="0" y="0"/>
          <a:ext cx="0" cy="0"/>
          <a:chOff x="0" y="0"/>
          <a:chExt cx="0" cy="0"/>
        </a:xfrm>
      </p:grpSpPr>
      <p:sp>
        <p:nvSpPr>
          <p:cNvPr id="220" name="Google Shape;220;g155950c7daf_0_170"/>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1" name="Google Shape;221;g155950c7daf_0_170"/>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22" name="Google Shape;222;g155950c7daf_0_170"/>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3" name="Google Shape;223;g155950c7daf_0_170"/>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224" name="Google Shape;224;g155950c7daf_0_170"/>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5" name="Google Shape;225;g155950c7daf_0_17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6" name="Google Shape;226;g155950c7daf_0_17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27" name="Google Shape;227;g155950c7daf_0_1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solidFill>
          <a:srgbClr val="142850"/>
        </a:solidFill>
      </p:bgPr>
    </p:bg>
    <p:spTree>
      <p:nvGrpSpPr>
        <p:cNvPr id="27" name="Shape 27"/>
        <p:cNvGrpSpPr/>
        <p:nvPr/>
      </p:nvGrpSpPr>
      <p:grpSpPr>
        <a:xfrm>
          <a:off x="0" y="0"/>
          <a:ext cx="0" cy="0"/>
          <a:chOff x="0" y="0"/>
          <a:chExt cx="0" cy="0"/>
        </a:xfrm>
      </p:grpSpPr>
      <p:sp>
        <p:nvSpPr>
          <p:cNvPr id="28" name="Google Shape;28;p3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8" name="Shape 228"/>
        <p:cNvGrpSpPr/>
        <p:nvPr/>
      </p:nvGrpSpPr>
      <p:grpSpPr>
        <a:xfrm>
          <a:off x="0" y="0"/>
          <a:ext cx="0" cy="0"/>
          <a:chOff x="0" y="0"/>
          <a:chExt cx="0" cy="0"/>
        </a:xfrm>
      </p:grpSpPr>
      <p:sp>
        <p:nvSpPr>
          <p:cNvPr id="229" name="Google Shape;229;g155950c7daf_0_17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0" name="Google Shape;230;g155950c7daf_0_17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1" name="Google Shape;231;g155950c7daf_0_17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2" name="Google Shape;232;g155950c7daf_0_17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00A8CC"/>
        </a:solidFill>
      </p:bgPr>
    </p:bg>
    <p:spTree>
      <p:nvGrpSpPr>
        <p:cNvPr id="233" name="Shape 233"/>
        <p:cNvGrpSpPr/>
        <p:nvPr/>
      </p:nvGrpSpPr>
      <p:grpSpPr>
        <a:xfrm>
          <a:off x="0" y="0"/>
          <a:ext cx="0" cy="0"/>
          <a:chOff x="0" y="0"/>
          <a:chExt cx="0" cy="0"/>
        </a:xfrm>
      </p:grpSpPr>
      <p:sp>
        <p:nvSpPr>
          <p:cNvPr id="234" name="Google Shape;234;g155950c7daf_0_184"/>
          <p:cNvSpPr txBox="1"/>
          <p:nvPr>
            <p:ph idx="12" type="sldNum"/>
          </p:nvPr>
        </p:nvSpPr>
        <p:spPr>
          <a:xfrm>
            <a:off x="11563927" y="6492875"/>
            <a:ext cx="427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solidFill>
          <a:srgbClr val="27496D"/>
        </a:solidFill>
      </p:bgPr>
    </p:bg>
    <p:spTree>
      <p:nvGrpSpPr>
        <p:cNvPr id="235" name="Shape 235"/>
        <p:cNvGrpSpPr/>
        <p:nvPr/>
      </p:nvGrpSpPr>
      <p:grpSpPr>
        <a:xfrm>
          <a:off x="0" y="0"/>
          <a:ext cx="0" cy="0"/>
          <a:chOff x="0" y="0"/>
          <a:chExt cx="0" cy="0"/>
        </a:xfrm>
      </p:grpSpPr>
      <p:sp>
        <p:nvSpPr>
          <p:cNvPr id="236" name="Google Shape;236;g155950c7daf_0_186"/>
          <p:cNvSpPr txBox="1"/>
          <p:nvPr>
            <p:ph idx="12" type="sldNum"/>
          </p:nvPr>
        </p:nvSpPr>
        <p:spPr>
          <a:xfrm>
            <a:off x="11563927" y="6492875"/>
            <a:ext cx="427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37" name="Shape 237"/>
        <p:cNvGrpSpPr/>
        <p:nvPr/>
      </p:nvGrpSpPr>
      <p:grpSpPr>
        <a:xfrm>
          <a:off x="0" y="0"/>
          <a:ext cx="0" cy="0"/>
          <a:chOff x="0" y="0"/>
          <a:chExt cx="0" cy="0"/>
        </a:xfrm>
      </p:grpSpPr>
      <p:sp>
        <p:nvSpPr>
          <p:cNvPr id="238" name="Google Shape;238;g155950c7daf_0_188"/>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9" name="Google Shape;239;g155950c7daf_0_188"/>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240" name="Google Shape;240;g155950c7daf_0_188"/>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41" name="Google Shape;241;g155950c7daf_0_18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2" name="Google Shape;242;g155950c7daf_0_18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3" name="Google Shape;243;g155950c7daf_0_18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4" name="Shape 244"/>
        <p:cNvGrpSpPr/>
        <p:nvPr/>
      </p:nvGrpSpPr>
      <p:grpSpPr>
        <a:xfrm>
          <a:off x="0" y="0"/>
          <a:ext cx="0" cy="0"/>
          <a:chOff x="0" y="0"/>
          <a:chExt cx="0" cy="0"/>
        </a:xfrm>
      </p:grpSpPr>
      <p:sp>
        <p:nvSpPr>
          <p:cNvPr id="245" name="Google Shape;245;g155950c7daf_0_19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6" name="Google Shape;246;g155950c7daf_0_195"/>
          <p:cNvSpPr/>
          <p:nvPr>
            <p:ph idx="2" type="pic"/>
          </p:nvPr>
        </p:nvSpPr>
        <p:spPr>
          <a:xfrm>
            <a:off x="5183188" y="987425"/>
            <a:ext cx="6172200" cy="4873500"/>
          </a:xfrm>
          <a:prstGeom prst="rect">
            <a:avLst/>
          </a:prstGeom>
          <a:noFill/>
          <a:ln>
            <a:noFill/>
          </a:ln>
        </p:spPr>
      </p:sp>
      <p:sp>
        <p:nvSpPr>
          <p:cNvPr id="247" name="Google Shape;247;g155950c7daf_0_195"/>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48" name="Google Shape;248;g155950c7daf_0_19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9" name="Google Shape;249;g155950c7daf_0_19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0" name="Google Shape;250;g155950c7daf_0_19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1" name="Shape 251"/>
        <p:cNvGrpSpPr/>
        <p:nvPr/>
      </p:nvGrpSpPr>
      <p:grpSpPr>
        <a:xfrm>
          <a:off x="0" y="0"/>
          <a:ext cx="0" cy="0"/>
          <a:chOff x="0" y="0"/>
          <a:chExt cx="0" cy="0"/>
        </a:xfrm>
      </p:grpSpPr>
      <p:sp>
        <p:nvSpPr>
          <p:cNvPr id="252" name="Google Shape;252;g155950c7daf_0_2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3" name="Google Shape;253;g155950c7daf_0_20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54" name="Google Shape;254;g155950c7daf_0_20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5" name="Google Shape;255;g155950c7daf_0_20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6" name="Google Shape;256;g155950c7daf_0_2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7" name="Shape 257"/>
        <p:cNvGrpSpPr/>
        <p:nvPr/>
      </p:nvGrpSpPr>
      <p:grpSpPr>
        <a:xfrm>
          <a:off x="0" y="0"/>
          <a:ext cx="0" cy="0"/>
          <a:chOff x="0" y="0"/>
          <a:chExt cx="0" cy="0"/>
        </a:xfrm>
      </p:grpSpPr>
      <p:sp>
        <p:nvSpPr>
          <p:cNvPr id="258" name="Google Shape;258;g155950c7daf_0_208"/>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9" name="Google Shape;259;g155950c7daf_0_208"/>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60" name="Google Shape;260;g155950c7daf_0_20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1" name="Google Shape;261;g155950c7daf_0_20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2" name="Google Shape;262;g155950c7daf_0_20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3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1" name="Shape 41"/>
        <p:cNvGrpSpPr/>
        <p:nvPr/>
      </p:nvGrpSpPr>
      <p:grpSpPr>
        <a:xfrm>
          <a:off x="0" y="0"/>
          <a:ext cx="0" cy="0"/>
          <a:chOff x="0" y="0"/>
          <a:chExt cx="0" cy="0"/>
        </a:xfrm>
      </p:grpSpPr>
      <p:sp>
        <p:nvSpPr>
          <p:cNvPr id="42" name="Google Shape;4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8" name="Shape 48"/>
        <p:cNvGrpSpPr/>
        <p:nvPr/>
      </p:nvGrpSpPr>
      <p:grpSpPr>
        <a:xfrm>
          <a:off x="0" y="0"/>
          <a:ext cx="0" cy="0"/>
          <a:chOff x="0" y="0"/>
          <a:chExt cx="0" cy="0"/>
        </a:xfrm>
      </p:grpSpPr>
      <p:sp>
        <p:nvSpPr>
          <p:cNvPr id="49" name="Google Shape;49;p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3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3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6" Type="http://schemas.openxmlformats.org/officeDocument/2006/relationships/theme" Target="../theme/theme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theme" Target="../theme/theme2.xml"/><Relationship Id="rId16" Type="http://schemas.openxmlformats.org/officeDocument/2006/relationships/slideLayout" Target="../slideLayouts/slideLayout46.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4" name="Google Shape;94;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5" name="Google Shape;95;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6" name="Google Shape;96;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7" name="Google Shape;97;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g155950c7daf_0_1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77" name="Google Shape;177;g155950c7daf_0_12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8" name="Google Shape;178;g155950c7daf_0_1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79" name="Google Shape;179;g155950c7daf_0_1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80" name="Google Shape;180;g155950c7daf_0_1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vmlDrawing" Target="../drawings/vmlDrawing1.vml"/><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oleObject" Target="../embeddings/oleObject1.bin"/><Relationship Id="rId7" Type="http://schemas.openxmlformats.org/officeDocument/2006/relationships/oleObject" Target="../embeddings/oleObject1.bin"/><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s://unsplash.com/@adeolueletu?utm_source=unsplash&amp;utm_medium=referral&amp;utm_content=creditCopyText" TargetMode="External"/><Relationship Id="rId5" Type="http://schemas.openxmlformats.org/officeDocument/2006/relationships/hyperlink" Target="https://unsplash.com/s/photos/data?utm_source=unsplash&amp;utm_medium=referral&amp;utm_content=creditCopyTex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jpg"/><Relationship Id="rId4" Type="http://schemas.openxmlformats.org/officeDocument/2006/relationships/image" Target="../media/image2.png"/><Relationship Id="rId9"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8.png"/><Relationship Id="rId7" Type="http://schemas.openxmlformats.org/officeDocument/2006/relationships/image" Target="../media/image25.png"/><Relationship Id="rId8"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1"/>
          <p:cNvPicPr preferRelativeResize="0"/>
          <p:nvPr>
            <p:ph idx="2" type="pic"/>
          </p:nvPr>
        </p:nvPicPr>
        <p:blipFill rotWithShape="1">
          <a:blip r:embed="rId3">
            <a:alphaModFix/>
          </a:blip>
          <a:srcRect b="0" l="22" r="23" t="0"/>
          <a:stretch/>
        </p:blipFill>
        <p:spPr>
          <a:xfrm>
            <a:off x="3060702" y="3"/>
            <a:ext cx="9131298" cy="6851573"/>
          </a:xfrm>
          <a:prstGeom prst="rect">
            <a:avLst/>
          </a:prstGeom>
          <a:solidFill>
            <a:schemeClr val="lt1"/>
          </a:solidFill>
          <a:ln>
            <a:noFill/>
          </a:ln>
        </p:spPr>
      </p:pic>
      <p:sp>
        <p:nvSpPr>
          <p:cNvPr id="269" name="Google Shape;269;p1"/>
          <p:cNvSpPr txBox="1"/>
          <p:nvPr/>
        </p:nvSpPr>
        <p:spPr>
          <a:xfrm>
            <a:off x="716275" y="1647456"/>
            <a:ext cx="5963492"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6600" u="none" cap="none" strike="noStrike">
                <a:solidFill>
                  <a:srgbClr val="017A87"/>
                </a:solidFill>
                <a:latin typeface="Arial Narrow"/>
                <a:ea typeface="Arial Narrow"/>
                <a:cs typeface="Arial Narrow"/>
                <a:sym typeface="Arial Narrow"/>
              </a:rPr>
              <a:t>PEMERIKSAAN </a:t>
            </a:r>
            <a:endParaRPr/>
          </a:p>
          <a:p>
            <a:pPr indent="0" lvl="0" marL="0" marR="0" rtl="0" algn="l">
              <a:lnSpc>
                <a:spcPct val="100000"/>
              </a:lnSpc>
              <a:spcBef>
                <a:spcPts val="0"/>
              </a:spcBef>
              <a:spcAft>
                <a:spcPts val="0"/>
              </a:spcAft>
              <a:buNone/>
            </a:pPr>
            <a:r>
              <a:rPr b="1" i="0" lang="en-US" sz="6600" u="none" cap="none" strike="noStrike">
                <a:solidFill>
                  <a:srgbClr val="017A87"/>
                </a:solidFill>
                <a:latin typeface="Arial Narrow"/>
                <a:ea typeface="Arial Narrow"/>
                <a:cs typeface="Arial Narrow"/>
                <a:sym typeface="Arial Narrow"/>
              </a:rPr>
              <a:t>DOKUMEN</a:t>
            </a:r>
            <a:endParaRPr/>
          </a:p>
        </p:txBody>
      </p:sp>
      <p:sp>
        <p:nvSpPr>
          <p:cNvPr id="270" name="Google Shape;270;p1"/>
          <p:cNvSpPr txBox="1"/>
          <p:nvPr/>
        </p:nvSpPr>
        <p:spPr>
          <a:xfrm>
            <a:off x="790709" y="6424320"/>
            <a:ext cx="246721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JAKARTA, SEPTEMBER 2022</a:t>
            </a:r>
            <a:endParaRPr/>
          </a:p>
        </p:txBody>
      </p:sp>
      <p:sp>
        <p:nvSpPr>
          <p:cNvPr id="271" name="Google Shape;271;p1"/>
          <p:cNvSpPr/>
          <p:nvPr/>
        </p:nvSpPr>
        <p:spPr>
          <a:xfrm>
            <a:off x="0" y="0"/>
            <a:ext cx="367390" cy="6858000"/>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1"/>
          <p:cNvSpPr txBox="1"/>
          <p:nvPr/>
        </p:nvSpPr>
        <p:spPr>
          <a:xfrm rot="-5400000">
            <a:off x="-1656617" y="4452562"/>
            <a:ext cx="36806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Pendataan Awal Registrasi Sosial Ekonomi 2022.</a:t>
            </a:r>
            <a:endParaRPr/>
          </a:p>
        </p:txBody>
      </p:sp>
      <p:cxnSp>
        <p:nvCxnSpPr>
          <p:cNvPr id="273" name="Google Shape;273;p1"/>
          <p:cNvCxnSpPr/>
          <p:nvPr/>
        </p:nvCxnSpPr>
        <p:spPr>
          <a:xfrm rot="10800000">
            <a:off x="183694" y="1506696"/>
            <a:ext cx="0" cy="1182254"/>
          </a:xfrm>
          <a:prstGeom prst="straightConnector1">
            <a:avLst/>
          </a:prstGeom>
          <a:noFill/>
          <a:ln cap="flat" cmpd="sng" w="9525">
            <a:solidFill>
              <a:schemeClr val="lt1"/>
            </a:solidFill>
            <a:prstDash val="solid"/>
            <a:round/>
            <a:headEnd len="sm" w="sm" type="none"/>
            <a:tailEnd len="sm" w="sm" type="none"/>
          </a:ln>
        </p:spPr>
      </p:cxnSp>
      <p:cxnSp>
        <p:nvCxnSpPr>
          <p:cNvPr id="274" name="Google Shape;274;p1"/>
          <p:cNvCxnSpPr>
            <a:stCxn id="271" idx="2"/>
          </p:cNvCxnSpPr>
          <p:nvPr/>
        </p:nvCxnSpPr>
        <p:spPr>
          <a:xfrm rot="10800000">
            <a:off x="183695" y="6510300"/>
            <a:ext cx="0" cy="347700"/>
          </a:xfrm>
          <a:prstGeom prst="straightConnector1">
            <a:avLst/>
          </a:prstGeom>
          <a:noFill/>
          <a:ln cap="flat" cmpd="sng" w="9525">
            <a:solidFill>
              <a:schemeClr val="lt1"/>
            </a:solidFill>
            <a:prstDash val="solid"/>
            <a:round/>
            <a:headEnd len="sm" w="sm" type="none"/>
            <a:tailEnd len="sm" w="sm" type="none"/>
          </a:ln>
        </p:spPr>
      </p:cxnSp>
      <p:sp>
        <p:nvSpPr>
          <p:cNvPr id="275" name="Google Shape;275;p1"/>
          <p:cNvSpPr txBox="1"/>
          <p:nvPr/>
        </p:nvSpPr>
        <p:spPr>
          <a:xfrm rot="-5400000">
            <a:off x="-452087" y="535098"/>
            <a:ext cx="12715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Regsosek2022.</a:t>
            </a:r>
            <a:endParaRPr/>
          </a:p>
        </p:txBody>
      </p:sp>
      <p:grpSp>
        <p:nvGrpSpPr>
          <p:cNvPr id="276" name="Google Shape;276;p1"/>
          <p:cNvGrpSpPr/>
          <p:nvPr/>
        </p:nvGrpSpPr>
        <p:grpSpPr>
          <a:xfrm>
            <a:off x="909270" y="3831848"/>
            <a:ext cx="1052884" cy="180956"/>
            <a:chOff x="985470" y="3935392"/>
            <a:chExt cx="1575914" cy="270848"/>
          </a:xfrm>
        </p:grpSpPr>
        <p:sp>
          <p:nvSpPr>
            <p:cNvPr id="277" name="Google Shape;277;p1"/>
            <p:cNvSpPr/>
            <p:nvPr/>
          </p:nvSpPr>
          <p:spPr>
            <a:xfrm>
              <a:off x="985470" y="3935392"/>
              <a:ext cx="270848" cy="270848"/>
            </a:xfrm>
            <a:prstGeom prst="ellipse">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 name="Google Shape;278;p1"/>
            <p:cNvSpPr/>
            <p:nvPr/>
          </p:nvSpPr>
          <p:spPr>
            <a:xfrm>
              <a:off x="1420492" y="3935392"/>
              <a:ext cx="270848" cy="270848"/>
            </a:xfrm>
            <a:prstGeom prst="ellipse">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9" name="Google Shape;279;p1"/>
            <p:cNvSpPr/>
            <p:nvPr/>
          </p:nvSpPr>
          <p:spPr>
            <a:xfrm>
              <a:off x="1855514" y="3935392"/>
              <a:ext cx="270848" cy="270848"/>
            </a:xfrm>
            <a:prstGeom prst="ellipse">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 name="Google Shape;280;p1"/>
            <p:cNvSpPr/>
            <p:nvPr/>
          </p:nvSpPr>
          <p:spPr>
            <a:xfrm>
              <a:off x="2290536" y="3935392"/>
              <a:ext cx="270848" cy="270848"/>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81" name="Google Shape;281;p1"/>
          <p:cNvSpPr txBox="1"/>
          <p:nvPr/>
        </p:nvSpPr>
        <p:spPr>
          <a:xfrm>
            <a:off x="7028039" y="6510217"/>
            <a:ext cx="399000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200" u="none" cap="none" strike="noStrike">
                <a:solidFill>
                  <a:schemeClr val="lt1"/>
                </a:solidFill>
                <a:latin typeface="Arial"/>
                <a:ea typeface="Arial"/>
                <a:cs typeface="Arial"/>
                <a:sym typeface="Arial"/>
              </a:rPr>
              <a:t>Sumber Gambar: https://unsplash.com/photos/AJQCyfzAxJw</a:t>
            </a:r>
            <a:endParaRPr/>
          </a:p>
        </p:txBody>
      </p:sp>
      <p:grpSp>
        <p:nvGrpSpPr>
          <p:cNvPr id="282" name="Google Shape;282;p1"/>
          <p:cNvGrpSpPr/>
          <p:nvPr/>
        </p:nvGrpSpPr>
        <p:grpSpPr>
          <a:xfrm>
            <a:off x="-659757" y="95126"/>
            <a:ext cx="437309" cy="3187665"/>
            <a:chOff x="-659757" y="95126"/>
            <a:chExt cx="437309" cy="3187665"/>
          </a:xfrm>
        </p:grpSpPr>
        <p:sp>
          <p:nvSpPr>
            <p:cNvPr id="283" name="Google Shape;283;p1"/>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4" name="Google Shape;284;p1"/>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5" name="Google Shape;285;p1"/>
            <p:cNvSpPr/>
            <p:nvPr/>
          </p:nvSpPr>
          <p:spPr>
            <a:xfrm>
              <a:off x="-659757" y="1471912"/>
              <a:ext cx="437309" cy="437309"/>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6" name="Google Shape;286;p1"/>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 name="Google Shape;287;p1"/>
            <p:cNvSpPr/>
            <p:nvPr/>
          </p:nvSpPr>
          <p:spPr>
            <a:xfrm>
              <a:off x="-659757" y="2845482"/>
              <a:ext cx="437309" cy="437309"/>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pic>
        <p:nvPicPr>
          <p:cNvPr id="288" name="Google Shape;288;p1"/>
          <p:cNvPicPr preferRelativeResize="0"/>
          <p:nvPr/>
        </p:nvPicPr>
        <p:blipFill rotWithShape="1">
          <a:blip r:embed="rId4">
            <a:alphaModFix/>
          </a:blip>
          <a:srcRect b="0" l="0" r="0" t="0"/>
          <a:stretch/>
        </p:blipFill>
        <p:spPr>
          <a:xfrm>
            <a:off x="3060702" y="53203"/>
            <a:ext cx="2682671" cy="908656"/>
          </a:xfrm>
          <a:prstGeom prst="rect">
            <a:avLst/>
          </a:prstGeom>
          <a:noFill/>
          <a:ln>
            <a:noFill/>
          </a:ln>
        </p:spPr>
      </p:pic>
      <p:pic>
        <p:nvPicPr>
          <p:cNvPr descr="Logo, company name&#10;&#10;Description automatically generated" id="289" name="Google Shape;289;p1"/>
          <p:cNvPicPr preferRelativeResize="0"/>
          <p:nvPr/>
        </p:nvPicPr>
        <p:blipFill rotWithShape="1">
          <a:blip r:embed="rId5">
            <a:alphaModFix/>
          </a:blip>
          <a:srcRect b="35213" l="333" r="-332" t="35679"/>
          <a:stretch/>
        </p:blipFill>
        <p:spPr>
          <a:xfrm>
            <a:off x="203665" y="216599"/>
            <a:ext cx="2519195" cy="518484"/>
          </a:xfrm>
          <a:prstGeom prst="rect">
            <a:avLst/>
          </a:prstGeom>
          <a:noFill/>
          <a:ln>
            <a:noFill/>
          </a:ln>
        </p:spPr>
      </p:pic>
      <p:grpSp>
        <p:nvGrpSpPr>
          <p:cNvPr id="290" name="Google Shape;290;p1"/>
          <p:cNvGrpSpPr/>
          <p:nvPr/>
        </p:nvGrpSpPr>
        <p:grpSpPr>
          <a:xfrm>
            <a:off x="-659757" y="95126"/>
            <a:ext cx="437309" cy="3190205"/>
            <a:chOff x="-659757" y="95126"/>
            <a:chExt cx="437309" cy="3190205"/>
          </a:xfrm>
        </p:grpSpPr>
        <p:sp>
          <p:nvSpPr>
            <p:cNvPr id="291" name="Google Shape;291;p1"/>
            <p:cNvSpPr/>
            <p:nvPr/>
          </p:nvSpPr>
          <p:spPr>
            <a:xfrm>
              <a:off x="-659757" y="95126"/>
              <a:ext cx="437309" cy="437309"/>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2" name="Google Shape;292;p1"/>
            <p:cNvSpPr/>
            <p:nvPr/>
          </p:nvSpPr>
          <p:spPr>
            <a:xfrm>
              <a:off x="-659757" y="785127"/>
              <a:ext cx="437309" cy="437309"/>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3" name="Google Shape;293;p1"/>
            <p:cNvSpPr/>
            <p:nvPr/>
          </p:nvSpPr>
          <p:spPr>
            <a:xfrm>
              <a:off x="-659757" y="1471912"/>
              <a:ext cx="437309" cy="437309"/>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p1"/>
            <p:cNvSpPr/>
            <p:nvPr/>
          </p:nvSpPr>
          <p:spPr>
            <a:xfrm>
              <a:off x="-659757" y="2158697"/>
              <a:ext cx="437309" cy="437309"/>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p1"/>
            <p:cNvSpPr/>
            <p:nvPr/>
          </p:nvSpPr>
          <p:spPr>
            <a:xfrm>
              <a:off x="-659757" y="2848022"/>
              <a:ext cx="437309" cy="437309"/>
            </a:xfrm>
            <a:prstGeom prst="rect">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590" name="Shape 590"/>
        <p:cNvGrpSpPr/>
        <p:nvPr/>
      </p:nvGrpSpPr>
      <p:grpSpPr>
        <a:xfrm>
          <a:off x="0" y="0"/>
          <a:ext cx="0" cy="0"/>
          <a:chOff x="0" y="0"/>
          <a:chExt cx="0" cy="0"/>
        </a:xfrm>
      </p:grpSpPr>
      <p:sp>
        <p:nvSpPr>
          <p:cNvPr id="591" name="Google Shape;591;p4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2" name="Google Shape;592;p4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593" name="Google Shape;593;p45"/>
          <p:cNvSpPr/>
          <p:nvPr/>
        </p:nvSpPr>
        <p:spPr>
          <a:xfrm>
            <a:off x="-11575" y="-49066"/>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4" name="Google Shape;594;p45"/>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595" name="Google Shape;595;p45"/>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128</a:t>
            </a:r>
            <a:endParaRPr b="0" i="0" sz="1400" u="none" cap="none" strike="noStrike">
              <a:solidFill>
                <a:srgbClr val="000000"/>
              </a:solidFill>
              <a:latin typeface="Arial"/>
              <a:ea typeface="Arial"/>
              <a:cs typeface="Arial"/>
              <a:sym typeface="Arial"/>
            </a:endParaRPr>
          </a:p>
        </p:txBody>
      </p:sp>
      <p:grpSp>
        <p:nvGrpSpPr>
          <p:cNvPr id="596" name="Google Shape;596;p45"/>
          <p:cNvGrpSpPr/>
          <p:nvPr/>
        </p:nvGrpSpPr>
        <p:grpSpPr>
          <a:xfrm>
            <a:off x="8762035" y="957333"/>
            <a:ext cx="3229074" cy="5208821"/>
            <a:chOff x="724854" y="4160423"/>
            <a:chExt cx="7821241" cy="4190038"/>
          </a:xfrm>
        </p:grpSpPr>
        <p:sp>
          <p:nvSpPr>
            <p:cNvPr id="597" name="Google Shape;597;p45"/>
            <p:cNvSpPr/>
            <p:nvPr/>
          </p:nvSpPr>
          <p:spPr>
            <a:xfrm>
              <a:off x="724854" y="4325648"/>
              <a:ext cx="7821241" cy="402481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8" name="Google Shape;598;p45"/>
            <p:cNvSpPr txBox="1"/>
            <p:nvPr/>
          </p:nvSpPr>
          <p:spPr>
            <a:xfrm>
              <a:off x="1047718" y="416042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99" name="Google Shape;599;p45"/>
          <p:cNvSpPr txBox="1"/>
          <p:nvPr/>
        </p:nvSpPr>
        <p:spPr>
          <a:xfrm>
            <a:off x="8895332" y="1348994"/>
            <a:ext cx="2984302"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FFFF"/>
                </a:solidFill>
                <a:latin typeface="Arial"/>
                <a:ea typeface="Arial"/>
                <a:cs typeface="Arial"/>
                <a:sym typeface="Arial"/>
              </a:rPr>
              <a:t>REGSOSEK22-VK2</a:t>
            </a:r>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Periksa kesesuaian identitas dengan daftar PSLS.</a:t>
            </a:r>
            <a:endParaRPr/>
          </a:p>
        </p:txBody>
      </p:sp>
      <p:pic>
        <p:nvPicPr>
          <p:cNvPr id="600" name="Google Shape;600;p45"/>
          <p:cNvPicPr preferRelativeResize="0"/>
          <p:nvPr/>
        </p:nvPicPr>
        <p:blipFill rotWithShape="1">
          <a:blip r:embed="rId3">
            <a:alphaModFix/>
          </a:blip>
          <a:srcRect b="0" l="0" r="0" t="0"/>
          <a:stretch/>
        </p:blipFill>
        <p:spPr>
          <a:xfrm>
            <a:off x="303024" y="1162731"/>
            <a:ext cx="8322194" cy="529594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605" name="Shape 605"/>
        <p:cNvGrpSpPr/>
        <p:nvPr/>
      </p:nvGrpSpPr>
      <p:grpSpPr>
        <a:xfrm>
          <a:off x="0" y="0"/>
          <a:ext cx="0" cy="0"/>
          <a:chOff x="0" y="0"/>
          <a:chExt cx="0" cy="0"/>
        </a:xfrm>
      </p:grpSpPr>
      <p:sp>
        <p:nvSpPr>
          <p:cNvPr id="606" name="Google Shape;606;p4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7" name="Google Shape;607;p4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608" name="Google Shape;608;p46"/>
          <p:cNvSpPr/>
          <p:nvPr/>
        </p:nvSpPr>
        <p:spPr>
          <a:xfrm>
            <a:off x="-11575" y="-49066"/>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9" name="Google Shape;609;p46"/>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610" name="Google Shape;610;p46"/>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128</a:t>
            </a:r>
            <a:endParaRPr b="0" i="0" sz="1400" u="none" cap="none" strike="noStrike">
              <a:solidFill>
                <a:srgbClr val="000000"/>
              </a:solidFill>
              <a:latin typeface="Arial"/>
              <a:ea typeface="Arial"/>
              <a:cs typeface="Arial"/>
              <a:sym typeface="Arial"/>
            </a:endParaRPr>
          </a:p>
        </p:txBody>
      </p:sp>
      <p:grpSp>
        <p:nvGrpSpPr>
          <p:cNvPr id="611" name="Google Shape;611;p46"/>
          <p:cNvGrpSpPr/>
          <p:nvPr/>
        </p:nvGrpSpPr>
        <p:grpSpPr>
          <a:xfrm>
            <a:off x="8334375" y="3981451"/>
            <a:ext cx="3229552" cy="2105024"/>
            <a:chOff x="724854" y="4160423"/>
            <a:chExt cx="7821241" cy="4190038"/>
          </a:xfrm>
        </p:grpSpPr>
        <p:sp>
          <p:nvSpPr>
            <p:cNvPr id="612" name="Google Shape;612;p46"/>
            <p:cNvSpPr/>
            <p:nvPr/>
          </p:nvSpPr>
          <p:spPr>
            <a:xfrm>
              <a:off x="724854" y="4325648"/>
              <a:ext cx="7821241" cy="402481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3" name="Google Shape;613;p46"/>
            <p:cNvSpPr txBox="1"/>
            <p:nvPr/>
          </p:nvSpPr>
          <p:spPr>
            <a:xfrm>
              <a:off x="1047718" y="416042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id="614" name="Google Shape;614;p46"/>
          <p:cNvPicPr preferRelativeResize="0"/>
          <p:nvPr/>
        </p:nvPicPr>
        <p:blipFill rotWithShape="1">
          <a:blip r:embed="rId3">
            <a:alphaModFix/>
          </a:blip>
          <a:srcRect b="0" l="0" r="0" t="0"/>
          <a:stretch/>
        </p:blipFill>
        <p:spPr>
          <a:xfrm>
            <a:off x="211509" y="1138680"/>
            <a:ext cx="11668125" cy="2371725"/>
          </a:xfrm>
          <a:prstGeom prst="rect">
            <a:avLst/>
          </a:prstGeom>
          <a:noFill/>
          <a:ln>
            <a:noFill/>
          </a:ln>
        </p:spPr>
      </p:pic>
      <p:sp>
        <p:nvSpPr>
          <p:cNvPr id="615" name="Google Shape;615;p46"/>
          <p:cNvSpPr/>
          <p:nvPr/>
        </p:nvSpPr>
        <p:spPr>
          <a:xfrm>
            <a:off x="4410075" y="1857375"/>
            <a:ext cx="1276350" cy="151447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16" name="Google Shape;616;p46"/>
          <p:cNvSpPr/>
          <p:nvPr/>
        </p:nvSpPr>
        <p:spPr>
          <a:xfrm>
            <a:off x="310957" y="2682914"/>
            <a:ext cx="4003867" cy="92409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17" name="Google Shape;617;p46"/>
          <p:cNvSpPr/>
          <p:nvPr/>
        </p:nvSpPr>
        <p:spPr>
          <a:xfrm>
            <a:off x="10020300" y="2209800"/>
            <a:ext cx="1238250" cy="130060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18" name="Google Shape;618;p46"/>
          <p:cNvSpPr txBox="1"/>
          <p:nvPr/>
        </p:nvSpPr>
        <p:spPr>
          <a:xfrm>
            <a:off x="548556" y="2375137"/>
            <a:ext cx="284052" cy="307777"/>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1</a:t>
            </a:r>
            <a:endParaRPr/>
          </a:p>
        </p:txBody>
      </p:sp>
      <p:sp>
        <p:nvSpPr>
          <p:cNvPr id="619" name="Google Shape;619;p46"/>
          <p:cNvSpPr txBox="1"/>
          <p:nvPr/>
        </p:nvSpPr>
        <p:spPr>
          <a:xfrm>
            <a:off x="4073518" y="1889765"/>
            <a:ext cx="284052" cy="307777"/>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2</a:t>
            </a:r>
            <a:endParaRPr/>
          </a:p>
        </p:txBody>
      </p:sp>
      <p:pic>
        <p:nvPicPr>
          <p:cNvPr id="620" name="Google Shape;620;p46"/>
          <p:cNvPicPr preferRelativeResize="0"/>
          <p:nvPr/>
        </p:nvPicPr>
        <p:blipFill rotWithShape="1">
          <a:blip r:embed="rId4">
            <a:alphaModFix/>
          </a:blip>
          <a:srcRect b="0" l="0" r="0" t="0"/>
          <a:stretch/>
        </p:blipFill>
        <p:spPr>
          <a:xfrm>
            <a:off x="310957" y="3796155"/>
            <a:ext cx="5243513" cy="1909438"/>
          </a:xfrm>
          <a:prstGeom prst="rect">
            <a:avLst/>
          </a:prstGeom>
          <a:noFill/>
          <a:ln>
            <a:noFill/>
          </a:ln>
        </p:spPr>
      </p:pic>
      <p:sp>
        <p:nvSpPr>
          <p:cNvPr id="621" name="Google Shape;621;p46"/>
          <p:cNvSpPr txBox="1"/>
          <p:nvPr/>
        </p:nvSpPr>
        <p:spPr>
          <a:xfrm>
            <a:off x="5554470" y="3791225"/>
            <a:ext cx="90487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Halaman terakhir Blok VB</a:t>
            </a:r>
            <a:endParaRPr/>
          </a:p>
        </p:txBody>
      </p:sp>
      <p:pic>
        <p:nvPicPr>
          <p:cNvPr id="622" name="Google Shape;622;p46"/>
          <p:cNvPicPr preferRelativeResize="0"/>
          <p:nvPr/>
        </p:nvPicPr>
        <p:blipFill rotWithShape="1">
          <a:blip r:embed="rId5">
            <a:alphaModFix/>
          </a:blip>
          <a:srcRect b="0" l="0" r="0" t="0"/>
          <a:stretch/>
        </p:blipFill>
        <p:spPr>
          <a:xfrm>
            <a:off x="310957" y="5849821"/>
            <a:ext cx="5251643" cy="533704"/>
          </a:xfrm>
          <a:prstGeom prst="rect">
            <a:avLst/>
          </a:prstGeom>
          <a:noFill/>
          <a:ln>
            <a:noFill/>
          </a:ln>
        </p:spPr>
      </p:pic>
      <p:sp>
        <p:nvSpPr>
          <p:cNvPr id="623" name="Google Shape;623;p46"/>
          <p:cNvSpPr/>
          <p:nvPr/>
        </p:nvSpPr>
        <p:spPr>
          <a:xfrm>
            <a:off x="3624994" y="6157912"/>
            <a:ext cx="518381" cy="27334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24" name="Google Shape;624;p46"/>
          <p:cNvSpPr/>
          <p:nvPr/>
        </p:nvSpPr>
        <p:spPr>
          <a:xfrm>
            <a:off x="4902717" y="6166914"/>
            <a:ext cx="783708" cy="264343"/>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625" name="Google Shape;625;p46"/>
          <p:cNvCxnSpPr/>
          <p:nvPr/>
        </p:nvCxnSpPr>
        <p:spPr>
          <a:xfrm flipH="1" rot="10800000">
            <a:off x="5734050" y="2663864"/>
            <a:ext cx="4143375" cy="3616172"/>
          </a:xfrm>
          <a:prstGeom prst="straightConnector1">
            <a:avLst/>
          </a:prstGeom>
          <a:noFill/>
          <a:ln cap="flat" cmpd="sng" w="9525">
            <a:solidFill>
              <a:srgbClr val="FF0000"/>
            </a:solidFill>
            <a:prstDash val="solid"/>
            <a:round/>
            <a:headEnd len="sm" w="sm" type="none"/>
            <a:tailEnd len="med" w="med" type="triangle"/>
          </a:ln>
        </p:spPr>
      </p:cxnSp>
      <p:sp>
        <p:nvSpPr>
          <p:cNvPr id="626" name="Google Shape;626;p46"/>
          <p:cNvSpPr txBox="1"/>
          <p:nvPr/>
        </p:nvSpPr>
        <p:spPr>
          <a:xfrm>
            <a:off x="8505831" y="4262976"/>
            <a:ext cx="2971794" cy="16004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Periksa lebih lanjut jika terdapat penurunan / kenaikan jumlah keluarga.</a:t>
            </a: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Tuliskan di catatan penjelasannya jika memang terjadi perubahan yang signifikan.</a:t>
            </a:r>
            <a:endParaRPr/>
          </a:p>
        </p:txBody>
      </p:sp>
      <p:sp>
        <p:nvSpPr>
          <p:cNvPr id="627" name="Google Shape;627;p46"/>
          <p:cNvSpPr txBox="1"/>
          <p:nvPr/>
        </p:nvSpPr>
        <p:spPr>
          <a:xfrm>
            <a:off x="5904842" y="6139783"/>
            <a:ext cx="53537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Periksa jumlah yang diceklist (V)</a:t>
            </a:r>
            <a:endParaRPr/>
          </a:p>
        </p:txBody>
      </p:sp>
      <p:sp>
        <p:nvSpPr>
          <p:cNvPr id="628" name="Google Shape;628;p46"/>
          <p:cNvSpPr txBox="1"/>
          <p:nvPr/>
        </p:nvSpPr>
        <p:spPr>
          <a:xfrm>
            <a:off x="246748" y="6407933"/>
            <a:ext cx="53537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Periksa banyaknya isian VA/VB kolom (4) berkode 1 atau 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633" name="Shape 633"/>
        <p:cNvGrpSpPr/>
        <p:nvPr/>
      </p:nvGrpSpPr>
      <p:grpSpPr>
        <a:xfrm>
          <a:off x="0" y="0"/>
          <a:ext cx="0" cy="0"/>
          <a:chOff x="0" y="0"/>
          <a:chExt cx="0" cy="0"/>
        </a:xfrm>
      </p:grpSpPr>
      <p:sp>
        <p:nvSpPr>
          <p:cNvPr id="634" name="Google Shape;634;p4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5" name="Google Shape;635;p4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636" name="Google Shape;636;p47"/>
          <p:cNvSpPr/>
          <p:nvPr/>
        </p:nvSpPr>
        <p:spPr>
          <a:xfrm>
            <a:off x="-11575" y="-49066"/>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7" name="Google Shape;637;p47"/>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638" name="Google Shape;638;p47"/>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128</a:t>
            </a:r>
            <a:endParaRPr b="0" i="0" sz="1400" u="none" cap="none" strike="noStrike">
              <a:solidFill>
                <a:srgbClr val="000000"/>
              </a:solidFill>
              <a:latin typeface="Arial"/>
              <a:ea typeface="Arial"/>
              <a:cs typeface="Arial"/>
              <a:sym typeface="Arial"/>
            </a:endParaRPr>
          </a:p>
        </p:txBody>
      </p:sp>
      <p:pic>
        <p:nvPicPr>
          <p:cNvPr id="639" name="Google Shape;639;p47"/>
          <p:cNvPicPr preferRelativeResize="0"/>
          <p:nvPr/>
        </p:nvPicPr>
        <p:blipFill rotWithShape="1">
          <a:blip r:embed="rId3">
            <a:alphaModFix/>
          </a:blip>
          <a:srcRect b="0" l="0" r="0" t="0"/>
          <a:stretch/>
        </p:blipFill>
        <p:spPr>
          <a:xfrm>
            <a:off x="498012" y="1175593"/>
            <a:ext cx="9344025" cy="5324475"/>
          </a:xfrm>
          <a:prstGeom prst="rect">
            <a:avLst/>
          </a:prstGeom>
          <a:noFill/>
          <a:ln cap="flat" cmpd="sng" w="9525">
            <a:solidFill>
              <a:srgbClr val="FF0000"/>
            </a:solidFill>
            <a:prstDash val="solid"/>
            <a:round/>
            <a:headEnd len="sm" w="sm" type="none"/>
            <a:tailEnd len="sm" w="sm" type="none"/>
          </a:ln>
        </p:spPr>
      </p:pic>
      <p:sp>
        <p:nvSpPr>
          <p:cNvPr id="640" name="Google Shape;640;p47"/>
          <p:cNvSpPr/>
          <p:nvPr/>
        </p:nvSpPr>
        <p:spPr>
          <a:xfrm>
            <a:off x="3020992" y="2407534"/>
            <a:ext cx="5625297" cy="38196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641" name="Google Shape;641;p47"/>
          <p:cNvSpPr/>
          <p:nvPr/>
        </p:nvSpPr>
        <p:spPr>
          <a:xfrm>
            <a:off x="6065134" y="4595149"/>
            <a:ext cx="2673752" cy="1701479"/>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646" name="Shape 646"/>
        <p:cNvGrpSpPr/>
        <p:nvPr/>
      </p:nvGrpSpPr>
      <p:grpSpPr>
        <a:xfrm>
          <a:off x="0" y="0"/>
          <a:ext cx="0" cy="0"/>
          <a:chOff x="0" y="0"/>
          <a:chExt cx="0" cy="0"/>
        </a:xfrm>
      </p:grpSpPr>
      <p:sp>
        <p:nvSpPr>
          <p:cNvPr id="647" name="Google Shape;647;p4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48" name="Google Shape;648;p4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649" name="Google Shape;649;p48"/>
          <p:cNvSpPr/>
          <p:nvPr/>
        </p:nvSpPr>
        <p:spPr>
          <a:xfrm>
            <a:off x="-11575" y="-49066"/>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0" name="Google Shape;650;p48"/>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651" name="Google Shape;651;p48"/>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128</a:t>
            </a:r>
            <a:endParaRPr b="0" i="0" sz="1400" u="none" cap="none" strike="noStrike">
              <a:solidFill>
                <a:srgbClr val="000000"/>
              </a:solidFill>
              <a:latin typeface="Arial"/>
              <a:ea typeface="Arial"/>
              <a:cs typeface="Arial"/>
              <a:sym typeface="Arial"/>
            </a:endParaRPr>
          </a:p>
        </p:txBody>
      </p:sp>
      <p:pic>
        <p:nvPicPr>
          <p:cNvPr id="652" name="Google Shape;652;p48"/>
          <p:cNvPicPr preferRelativeResize="0"/>
          <p:nvPr/>
        </p:nvPicPr>
        <p:blipFill rotWithShape="1">
          <a:blip r:embed="rId4">
            <a:alphaModFix/>
          </a:blip>
          <a:srcRect b="0" l="0" r="0" t="0"/>
          <a:stretch/>
        </p:blipFill>
        <p:spPr>
          <a:xfrm>
            <a:off x="206777" y="1654997"/>
            <a:ext cx="8701839" cy="3302419"/>
          </a:xfrm>
          <a:prstGeom prst="rect">
            <a:avLst/>
          </a:prstGeom>
          <a:noFill/>
          <a:ln>
            <a:noFill/>
          </a:ln>
        </p:spPr>
      </p:pic>
      <p:pic>
        <p:nvPicPr>
          <p:cNvPr id="653" name="Google Shape;653;p48"/>
          <p:cNvPicPr preferRelativeResize="0"/>
          <p:nvPr/>
        </p:nvPicPr>
        <p:blipFill rotWithShape="1">
          <a:blip r:embed="rId5">
            <a:alphaModFix/>
          </a:blip>
          <a:srcRect b="0" l="0" r="0" t="0"/>
          <a:stretch/>
        </p:blipFill>
        <p:spPr>
          <a:xfrm>
            <a:off x="206777" y="5037768"/>
            <a:ext cx="8705850" cy="1702699"/>
          </a:xfrm>
          <a:prstGeom prst="rect">
            <a:avLst/>
          </a:prstGeom>
          <a:noFill/>
          <a:ln>
            <a:noFill/>
          </a:ln>
        </p:spPr>
      </p:pic>
      <p:sp>
        <p:nvSpPr>
          <p:cNvPr id="654" name="Google Shape;654;p48"/>
          <p:cNvSpPr txBox="1"/>
          <p:nvPr/>
        </p:nvSpPr>
        <p:spPr>
          <a:xfrm>
            <a:off x="2311802" y="5037768"/>
            <a:ext cx="5629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FF0000"/>
                </a:solidFill>
                <a:latin typeface="Arial"/>
                <a:ea typeface="Arial"/>
                <a:cs typeface="Arial"/>
                <a:sym typeface="Arial"/>
              </a:rPr>
              <a:t>(NR)</a:t>
            </a:r>
            <a:endParaRPr/>
          </a:p>
        </p:txBody>
      </p:sp>
      <p:graphicFrame>
        <p:nvGraphicFramePr>
          <p:cNvPr id="655" name="Google Shape;655;p48"/>
          <p:cNvGraphicFramePr/>
          <p:nvPr/>
        </p:nvGraphicFramePr>
        <p:xfrm>
          <a:off x="8153568" y="832462"/>
          <a:ext cx="3731594" cy="695396"/>
        </p:xfrm>
        <a:graphic>
          <a:graphicData uri="http://schemas.openxmlformats.org/presentationml/2006/ole">
            <mc:AlternateContent>
              <mc:Choice Requires="v">
                <p:oleObj r:id="rId6" imgH="695396" imgW="3731594" progId="Paint.Picture" spid="_x0000_s1">
                  <p:embed/>
                </p:oleObj>
              </mc:Choice>
              <mc:Fallback>
                <p:oleObj r:id="rId7" imgH="695396" imgW="3731594" progId="Paint.Picture">
                  <p:embed/>
                  <p:pic>
                    <p:nvPicPr>
                      <p:cNvPr id="655" name="Google Shape;655;p48"/>
                      <p:cNvPicPr preferRelativeResize="0"/>
                      <p:nvPr/>
                    </p:nvPicPr>
                    <p:blipFill rotWithShape="1">
                      <a:blip r:embed="rId8">
                        <a:alphaModFix/>
                      </a:blip>
                      <a:srcRect b="0" l="0" r="0" t="0"/>
                      <a:stretch/>
                    </p:blipFill>
                    <p:spPr>
                      <a:xfrm>
                        <a:off x="8153568" y="832462"/>
                        <a:ext cx="3731594" cy="695396"/>
                      </a:xfrm>
                      <a:prstGeom prst="rect">
                        <a:avLst/>
                      </a:prstGeom>
                      <a:noFill/>
                      <a:ln>
                        <a:noFill/>
                      </a:ln>
                    </p:spPr>
                  </p:pic>
                </p:oleObj>
              </mc:Fallback>
            </mc:AlternateContent>
          </a:graphicData>
        </a:graphic>
      </p:graphicFrame>
      <p:grpSp>
        <p:nvGrpSpPr>
          <p:cNvPr id="656" name="Google Shape;656;p48"/>
          <p:cNvGrpSpPr/>
          <p:nvPr/>
        </p:nvGrpSpPr>
        <p:grpSpPr>
          <a:xfrm>
            <a:off x="9097701" y="2662177"/>
            <a:ext cx="2893408" cy="3441631"/>
            <a:chOff x="724854" y="4160423"/>
            <a:chExt cx="7821241" cy="4190038"/>
          </a:xfrm>
        </p:grpSpPr>
        <p:sp>
          <p:nvSpPr>
            <p:cNvPr id="657" name="Google Shape;657;p48"/>
            <p:cNvSpPr/>
            <p:nvPr/>
          </p:nvSpPr>
          <p:spPr>
            <a:xfrm>
              <a:off x="724854" y="4325648"/>
              <a:ext cx="7821241" cy="402481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8" name="Google Shape;658;p48"/>
            <p:cNvSpPr txBox="1"/>
            <p:nvPr/>
          </p:nvSpPr>
          <p:spPr>
            <a:xfrm>
              <a:off x="1047718" y="416042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659" name="Google Shape;659;p48"/>
          <p:cNvSpPr txBox="1"/>
          <p:nvPr/>
        </p:nvSpPr>
        <p:spPr>
          <a:xfrm>
            <a:off x="9199817" y="2952741"/>
            <a:ext cx="2679817"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Kolom (4) harus terisi sesuai kode;</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Kolom (5) dan (6) harus terisi jika kolom (4) berkode 1 atau 2;</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Kolom (7) – (9) harus terisi salah satu , jika kolom (5) berkode 1 atau 2;</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Tuliskan NR setelah nama kepala keluarga untuk keluarga yang menolak atau tidak dapat ditemui s.d akhir masa pendataan;</a:t>
            </a:r>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rial"/>
                <a:ea typeface="Arial"/>
                <a:cs typeface="Arial"/>
                <a:sym typeface="Arial"/>
              </a:rPr>
              <a:t>Cek penggunaan halaman, terutama tambahan VB yang dipakai;</a:t>
            </a:r>
            <a:endParaRPr/>
          </a:p>
        </p:txBody>
      </p:sp>
      <p:sp>
        <p:nvSpPr>
          <p:cNvPr id="660" name="Google Shape;660;p48"/>
          <p:cNvSpPr txBox="1"/>
          <p:nvPr/>
        </p:nvSpPr>
        <p:spPr>
          <a:xfrm>
            <a:off x="9285482" y="1568503"/>
            <a:ext cx="25619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Periksa penggunaan halaman</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665" name="Shape 665"/>
        <p:cNvGrpSpPr/>
        <p:nvPr/>
      </p:nvGrpSpPr>
      <p:grpSpPr>
        <a:xfrm>
          <a:off x="0" y="0"/>
          <a:ext cx="0" cy="0"/>
          <a:chOff x="0" y="0"/>
          <a:chExt cx="0" cy="0"/>
        </a:xfrm>
      </p:grpSpPr>
      <p:sp>
        <p:nvSpPr>
          <p:cNvPr id="666" name="Google Shape;666;p49"/>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7" name="Google Shape;667;p4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668" name="Google Shape;668;p49"/>
          <p:cNvSpPr/>
          <p:nvPr/>
        </p:nvSpPr>
        <p:spPr>
          <a:xfrm>
            <a:off x="-11575" y="-49066"/>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9" name="Google Shape;669;p49"/>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670" name="Google Shape;670;p49"/>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128</a:t>
            </a:r>
            <a:endParaRPr b="0" i="0" sz="1400" u="none" cap="none" strike="noStrike">
              <a:solidFill>
                <a:srgbClr val="000000"/>
              </a:solidFill>
              <a:latin typeface="Arial"/>
              <a:ea typeface="Arial"/>
              <a:cs typeface="Arial"/>
              <a:sym typeface="Arial"/>
            </a:endParaRPr>
          </a:p>
        </p:txBody>
      </p:sp>
      <p:pic>
        <p:nvPicPr>
          <p:cNvPr id="671" name="Google Shape;671;p49"/>
          <p:cNvPicPr preferRelativeResize="0"/>
          <p:nvPr/>
        </p:nvPicPr>
        <p:blipFill rotWithShape="1">
          <a:blip r:embed="rId3">
            <a:alphaModFix/>
          </a:blip>
          <a:srcRect b="0" l="0" r="0" t="0"/>
          <a:stretch/>
        </p:blipFill>
        <p:spPr>
          <a:xfrm>
            <a:off x="3285259" y="1056064"/>
            <a:ext cx="8705850" cy="1702699"/>
          </a:xfrm>
          <a:prstGeom prst="rect">
            <a:avLst/>
          </a:prstGeom>
          <a:noFill/>
          <a:ln>
            <a:noFill/>
          </a:ln>
        </p:spPr>
      </p:pic>
      <p:sp>
        <p:nvSpPr>
          <p:cNvPr id="672" name="Google Shape;672;p49"/>
          <p:cNvSpPr txBox="1"/>
          <p:nvPr/>
        </p:nvSpPr>
        <p:spPr>
          <a:xfrm>
            <a:off x="5390284" y="1056064"/>
            <a:ext cx="5629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FF0000"/>
                </a:solidFill>
                <a:latin typeface="Arial"/>
                <a:ea typeface="Arial"/>
                <a:cs typeface="Arial"/>
                <a:sym typeface="Arial"/>
              </a:rPr>
              <a:t>(NR)</a:t>
            </a:r>
            <a:endParaRPr/>
          </a:p>
        </p:txBody>
      </p:sp>
      <p:pic>
        <p:nvPicPr>
          <p:cNvPr id="673" name="Google Shape;673;p49"/>
          <p:cNvPicPr preferRelativeResize="0"/>
          <p:nvPr/>
        </p:nvPicPr>
        <p:blipFill rotWithShape="1">
          <a:blip r:embed="rId4">
            <a:alphaModFix/>
          </a:blip>
          <a:srcRect b="0" l="0" r="0" t="0"/>
          <a:stretch/>
        </p:blipFill>
        <p:spPr>
          <a:xfrm>
            <a:off x="390525" y="3268882"/>
            <a:ext cx="4476750" cy="3067050"/>
          </a:xfrm>
          <a:prstGeom prst="rect">
            <a:avLst/>
          </a:prstGeom>
          <a:noFill/>
          <a:ln>
            <a:noFill/>
          </a:ln>
        </p:spPr>
      </p:pic>
      <p:cxnSp>
        <p:nvCxnSpPr>
          <p:cNvPr id="674" name="Google Shape;674;p49"/>
          <p:cNvCxnSpPr>
            <a:endCxn id="675" idx="3"/>
          </p:cNvCxnSpPr>
          <p:nvPr/>
        </p:nvCxnSpPr>
        <p:spPr>
          <a:xfrm flipH="1">
            <a:off x="2628900" y="1362086"/>
            <a:ext cx="2952600" cy="2627400"/>
          </a:xfrm>
          <a:prstGeom prst="straightConnector1">
            <a:avLst/>
          </a:prstGeom>
          <a:noFill/>
          <a:ln cap="flat" cmpd="sng" w="9525">
            <a:solidFill>
              <a:srgbClr val="FF0000"/>
            </a:solidFill>
            <a:prstDash val="solid"/>
            <a:round/>
            <a:headEnd len="sm" w="sm" type="none"/>
            <a:tailEnd len="med" w="med" type="triangle"/>
          </a:ln>
        </p:spPr>
      </p:cxnSp>
      <p:sp>
        <p:nvSpPr>
          <p:cNvPr id="675" name="Google Shape;675;p49"/>
          <p:cNvSpPr txBox="1"/>
          <p:nvPr/>
        </p:nvSpPr>
        <p:spPr>
          <a:xfrm>
            <a:off x="519027" y="3835598"/>
            <a:ext cx="21098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Arial"/>
                <a:ea typeface="Arial"/>
                <a:cs typeface="Arial"/>
                <a:sym typeface="Arial"/>
              </a:rPr>
              <a:t>Jumlah NR = 3 keluarga</a:t>
            </a:r>
            <a:endParaRPr b="0" i="0" sz="1400" u="none" cap="none" strike="noStrike">
              <a:solidFill>
                <a:srgbClr val="FF0000"/>
              </a:solidFill>
              <a:latin typeface="Arial"/>
              <a:ea typeface="Arial"/>
              <a:cs typeface="Arial"/>
              <a:sym typeface="Arial"/>
            </a:endParaRPr>
          </a:p>
        </p:txBody>
      </p:sp>
      <p:sp>
        <p:nvSpPr>
          <p:cNvPr id="676" name="Google Shape;676;p49"/>
          <p:cNvSpPr txBox="1"/>
          <p:nvPr/>
        </p:nvSpPr>
        <p:spPr>
          <a:xfrm>
            <a:off x="519027" y="1711578"/>
            <a:ext cx="2490873"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Arial"/>
                <a:ea typeface="Arial"/>
                <a:cs typeface="Arial"/>
                <a:sym typeface="Arial"/>
              </a:rPr>
              <a:t>Berlaku untuk dokumen VK-1 maupun VK-2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681" name="Shape 681"/>
        <p:cNvGrpSpPr/>
        <p:nvPr/>
      </p:nvGrpSpPr>
      <p:grpSpPr>
        <a:xfrm>
          <a:off x="0" y="0"/>
          <a:ext cx="0" cy="0"/>
          <a:chOff x="0" y="0"/>
          <a:chExt cx="0" cy="0"/>
        </a:xfrm>
      </p:grpSpPr>
      <p:sp>
        <p:nvSpPr>
          <p:cNvPr id="682" name="Google Shape;682;p50"/>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3" name="Google Shape;683;p5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684" name="Google Shape;684;p50"/>
          <p:cNvSpPr/>
          <p:nvPr/>
        </p:nvSpPr>
        <p:spPr>
          <a:xfrm>
            <a:off x="0" y="-49102"/>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5" name="Google Shape;685;p50"/>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686" name="Google Shape;686;p50"/>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129</a:t>
            </a:r>
            <a:endParaRPr b="0" i="0" sz="1400" u="none" cap="none" strike="noStrike">
              <a:solidFill>
                <a:srgbClr val="000000"/>
              </a:solidFill>
              <a:latin typeface="Arial"/>
              <a:ea typeface="Arial"/>
              <a:cs typeface="Arial"/>
              <a:sym typeface="Arial"/>
            </a:endParaRPr>
          </a:p>
        </p:txBody>
      </p:sp>
      <p:grpSp>
        <p:nvGrpSpPr>
          <p:cNvPr id="687" name="Google Shape;687;p50"/>
          <p:cNvGrpSpPr/>
          <p:nvPr/>
        </p:nvGrpSpPr>
        <p:grpSpPr>
          <a:xfrm flipH="1">
            <a:off x="9630298" y="2339609"/>
            <a:ext cx="2554203" cy="3913933"/>
            <a:chOff x="-3952066" y="2305698"/>
            <a:chExt cx="1367390" cy="2520522"/>
          </a:xfrm>
        </p:grpSpPr>
        <p:sp>
          <p:nvSpPr>
            <p:cNvPr id="688" name="Google Shape;688;p50"/>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50"/>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50"/>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50"/>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50"/>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50"/>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50"/>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50"/>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50"/>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50"/>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50"/>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50"/>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50"/>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50"/>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50"/>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50"/>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4" name="Google Shape;704;p50"/>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5" name="Google Shape;705;p50"/>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6" name="Google Shape;706;p50"/>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7" name="Google Shape;707;p50"/>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8" name="Google Shape;708;p50"/>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9" name="Google Shape;709;p50"/>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0" name="Google Shape;710;p50"/>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1" name="Google Shape;711;p50"/>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2" name="Google Shape;712;p50"/>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3" name="Google Shape;713;p50"/>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4" name="Google Shape;714;p50"/>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5" name="Google Shape;715;p50"/>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50"/>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50"/>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50"/>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50"/>
            <p:cNvSpPr/>
            <p:nvPr/>
          </p:nvSpPr>
          <p:spPr>
            <a:xfrm>
              <a:off x="-3725569"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50"/>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50"/>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50"/>
            <p:cNvSpPr/>
            <p:nvPr/>
          </p:nvSpPr>
          <p:spPr>
            <a:xfrm>
              <a:off x="-3932584"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50"/>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50"/>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50"/>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50"/>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27" name="Google Shape;727;p50"/>
          <p:cNvGrpSpPr/>
          <p:nvPr/>
        </p:nvGrpSpPr>
        <p:grpSpPr>
          <a:xfrm>
            <a:off x="425301" y="1222436"/>
            <a:ext cx="9867098" cy="5241258"/>
            <a:chOff x="724861" y="4160423"/>
            <a:chExt cx="7821300" cy="4216131"/>
          </a:xfrm>
        </p:grpSpPr>
        <p:sp>
          <p:nvSpPr>
            <p:cNvPr id="728" name="Google Shape;728;p50"/>
            <p:cNvSpPr/>
            <p:nvPr/>
          </p:nvSpPr>
          <p:spPr>
            <a:xfrm>
              <a:off x="724861" y="4325654"/>
              <a:ext cx="7821300" cy="4050900"/>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9" name="Google Shape;729;p50"/>
            <p:cNvSpPr txBox="1"/>
            <p:nvPr/>
          </p:nvSpPr>
          <p:spPr>
            <a:xfrm>
              <a:off x="1047718" y="416042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0" name="Google Shape;730;p50"/>
            <p:cNvSpPr txBox="1"/>
            <p:nvPr/>
          </p:nvSpPr>
          <p:spPr>
            <a:xfrm>
              <a:off x="1273476" y="4164721"/>
              <a:ext cx="3838248" cy="321853"/>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42850"/>
                  </a:solidFill>
                  <a:latin typeface="Calibri"/>
                  <a:ea typeface="Calibri"/>
                  <a:cs typeface="Calibri"/>
                  <a:sym typeface="Calibri"/>
                </a:rPr>
                <a:t>Pemeriksaan Dokumen REGSOSEK22-VK2</a:t>
              </a:r>
              <a:endParaRPr b="1" i="0" sz="2000" u="none" cap="none" strike="noStrike">
                <a:solidFill>
                  <a:srgbClr val="142850"/>
                </a:solidFill>
                <a:latin typeface="Calibri"/>
                <a:ea typeface="Calibri"/>
                <a:cs typeface="Calibri"/>
                <a:sym typeface="Calibri"/>
              </a:endParaRPr>
            </a:p>
          </p:txBody>
        </p:sp>
        <p:sp>
          <p:nvSpPr>
            <p:cNvPr id="731" name="Google Shape;731;p50"/>
            <p:cNvSpPr txBox="1"/>
            <p:nvPr/>
          </p:nvSpPr>
          <p:spPr>
            <a:xfrm>
              <a:off x="930894" y="4646811"/>
              <a:ext cx="7425000" cy="37296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Arial"/>
                <a:buNone/>
              </a:pPr>
              <a:r>
                <a:rPr b="0" i="0" lang="en-US" sz="1600" u="none" cap="none" strike="noStrike">
                  <a:solidFill>
                    <a:srgbClr val="FFFFFF"/>
                  </a:solidFill>
                  <a:latin typeface="Calibri"/>
                  <a:ea typeface="Calibri"/>
                  <a:cs typeface="Calibri"/>
                  <a:sym typeface="Calibri"/>
                </a:rPr>
                <a:t>Pengawas memeriksa kelengkapan dan kewajaran isian daftar REGSOSEK22-VK2, baris demi baris dan kolom demi kolom secara teliti dengan cara yang sama dengan pemeriksaan REGSOSEK22-VK1. Beberapa tambahan yang perlu diperhatikan dalam pemeriksaan REGSOSEK22-VK2 adalah:</a:t>
              </a:r>
              <a:endParaRPr b="0" i="0" sz="1600" u="none" cap="none" strike="noStrike">
                <a:solidFill>
                  <a:srgbClr val="FFFFFF"/>
                </a:solidFill>
                <a:latin typeface="Calibri"/>
                <a:ea typeface="Calibri"/>
                <a:cs typeface="Calibri"/>
                <a:sym typeface="Calibri"/>
              </a:endParaRPr>
            </a:p>
            <a:p>
              <a:pPr indent="0" lvl="0" marL="0" marR="0" rtl="0" algn="just">
                <a:lnSpc>
                  <a:spcPct val="115000"/>
                </a:lnSpc>
                <a:spcBef>
                  <a:spcPts val="600"/>
                </a:spcBef>
                <a:spcAft>
                  <a:spcPts val="0"/>
                </a:spcAft>
                <a:buClr>
                  <a:srgbClr val="000000"/>
                </a:buClr>
                <a:buSzPts val="1600"/>
                <a:buFont typeface="Arial"/>
                <a:buNone/>
              </a:pPr>
              <a:r>
                <a:t/>
              </a:r>
              <a:endParaRPr b="0" i="0" sz="1600" u="none" cap="none" strike="noStrike">
                <a:solidFill>
                  <a:srgbClr val="FFFFFF"/>
                </a:solidFill>
                <a:latin typeface="Calibri"/>
                <a:ea typeface="Calibri"/>
                <a:cs typeface="Calibri"/>
                <a:sym typeface="Calibri"/>
              </a:endParaRPr>
            </a:p>
            <a:p>
              <a:pPr indent="-342900" lvl="0" marL="342900" marR="0" rtl="0" algn="just">
                <a:lnSpc>
                  <a:spcPct val="115000"/>
                </a:lnSpc>
                <a:spcBef>
                  <a:spcPts val="600"/>
                </a:spcBef>
                <a:spcAft>
                  <a:spcPts val="0"/>
                </a:spcAft>
                <a:buClr>
                  <a:srgbClr val="FFFFFF"/>
                </a:buClr>
                <a:buSzPts val="1600"/>
                <a:buFont typeface="Calibri"/>
                <a:buAutoNum type="arabicPeriod"/>
              </a:pPr>
              <a:r>
                <a:rPr b="0" i="0" lang="en-US" sz="1600" u="none" cap="none" strike="noStrike">
                  <a:solidFill>
                    <a:srgbClr val="FFFFFF"/>
                  </a:solidFill>
                  <a:latin typeface="Calibri"/>
                  <a:ea typeface="Calibri"/>
                  <a:cs typeface="Calibri"/>
                  <a:sym typeface="Calibri"/>
                </a:rPr>
                <a:t>Blok I rincian 1 sampai dengan rincian 4 disalin dari  REGSOSEK22-PSLS Blok I rincian 1 sampai 4 yang diperoleh dari PML dan Koseka.</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rgbClr val="FFFFFF"/>
                </a:buClr>
                <a:buSzPts val="1600"/>
                <a:buFont typeface="Calibri"/>
                <a:buAutoNum type="arabicPeriod"/>
              </a:pPr>
              <a:r>
                <a:rPr b="0" i="0" lang="en-US" sz="1600" u="none" cap="none" strike="noStrike">
                  <a:solidFill>
                    <a:srgbClr val="FFFFFF"/>
                  </a:solidFill>
                  <a:latin typeface="Calibri"/>
                  <a:ea typeface="Calibri"/>
                  <a:cs typeface="Calibri"/>
                  <a:sym typeface="Calibri"/>
                </a:rPr>
                <a:t>Blok I rincian 9 kode SLS serta rincian 10 Nama SLS disalin dari Blok III REGSOSEK22-PSLS kolom (5) dan kolom (4). </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rgbClr val="FFFFFF"/>
                </a:buClr>
                <a:buSzPts val="1600"/>
                <a:buFont typeface="Calibri"/>
                <a:buAutoNum type="arabicPeriod"/>
              </a:pPr>
              <a:r>
                <a:rPr b="0" i="0" lang="en-US" sz="1600" u="none" cap="none" strike="noStrike">
                  <a:solidFill>
                    <a:srgbClr val="FFFFFF"/>
                  </a:solidFill>
                  <a:latin typeface="Calibri"/>
                  <a:ea typeface="Calibri"/>
                  <a:cs typeface="Calibri"/>
                  <a:sym typeface="Calibri"/>
                </a:rPr>
                <a:t>Pastikan Identitas SLS/Non SLS pada bagian atas Blok VB terisi numerik, Nama SLS terisi afabet.</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rgbClr val="FFFFFF"/>
                </a:buClr>
                <a:buSzPts val="1600"/>
                <a:buFont typeface="Calibri"/>
                <a:buAutoNum type="arabicPeriod"/>
              </a:pPr>
              <a:r>
                <a:rPr b="0" i="0" lang="en-US" sz="1600" u="none" cap="none" strike="noStrike">
                  <a:solidFill>
                    <a:srgbClr val="FFFFFF"/>
                  </a:solidFill>
                  <a:latin typeface="Calibri"/>
                  <a:ea typeface="Calibri"/>
                  <a:cs typeface="Calibri"/>
                  <a:sym typeface="Calibri"/>
                </a:rPr>
                <a:t>Pastikan isian “Halaman …. dari …. halaman” terisi.</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rgbClr val="FFFFFF"/>
                </a:buClr>
                <a:buSzPts val="1600"/>
                <a:buFont typeface="Calibri"/>
                <a:buAutoNum type="arabicPeriod"/>
              </a:pPr>
              <a:r>
                <a:rPr b="0" i="0" lang="en-US" sz="1600" u="none" cap="none" strike="noStrike">
                  <a:solidFill>
                    <a:srgbClr val="FFFFFF"/>
                  </a:solidFill>
                  <a:latin typeface="Calibri"/>
                  <a:ea typeface="Calibri"/>
                  <a:cs typeface="Calibri"/>
                  <a:sym typeface="Calibri"/>
                </a:rPr>
                <a:t>Pastikan Blok VB kolom (2) Nama hanya terisi alfabet dengan huruf kapital. </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rgbClr val="FFFFFF"/>
                </a:buClr>
                <a:buSzPts val="1600"/>
                <a:buFont typeface="Calibri"/>
                <a:buAutoNum type="arabicPeriod"/>
              </a:pPr>
              <a:r>
                <a:rPr b="0" i="0" lang="en-US" sz="1600" u="none" cap="none" strike="noStrike">
                  <a:solidFill>
                    <a:srgbClr val="FFFFFF"/>
                  </a:solidFill>
                  <a:latin typeface="Calibri"/>
                  <a:ea typeface="Calibri"/>
                  <a:cs typeface="Calibri"/>
                  <a:sym typeface="Calibri"/>
                </a:rPr>
                <a:t>Pastikan Blok VB kolom (3) Alamat terisi alfanumerik.</a:t>
              </a:r>
              <a:endParaRPr b="0" i="0" sz="1600" u="none" cap="none" strike="noStrike">
                <a:solidFill>
                  <a:srgbClr val="FFFFFF"/>
                </a:solidFill>
                <a:latin typeface="Calibri"/>
                <a:ea typeface="Calibri"/>
                <a:cs typeface="Calibri"/>
                <a:sym typeface="Calibri"/>
              </a:endParaRPr>
            </a:p>
            <a:p>
              <a:pPr indent="-342900" lvl="0" marL="342900" marR="0" rtl="0" algn="just">
                <a:lnSpc>
                  <a:spcPct val="115000"/>
                </a:lnSpc>
                <a:spcBef>
                  <a:spcPts val="600"/>
                </a:spcBef>
                <a:spcAft>
                  <a:spcPts val="0"/>
                </a:spcAft>
                <a:buClr>
                  <a:srgbClr val="FFFFFF"/>
                </a:buClr>
                <a:buSzPts val="1600"/>
                <a:buFont typeface="Calibri"/>
                <a:buAutoNum type="arabicPeriod"/>
              </a:pPr>
              <a:r>
                <a:rPr b="0" i="0" lang="en-US" sz="1600" u="none" cap="none" strike="noStrike">
                  <a:solidFill>
                    <a:srgbClr val="FFFFFF"/>
                  </a:solidFill>
                  <a:latin typeface="Calibri"/>
                  <a:ea typeface="Calibri"/>
                  <a:cs typeface="Calibri"/>
                  <a:sym typeface="Calibri"/>
                </a:rPr>
                <a:t>Pastikan pada Blok IVA Catatan apabila terisi Jumlah Keluarga Non Respon maka jumlah tanda ‘</a:t>
              </a:r>
              <a:r>
                <a:rPr b="1" i="0" lang="en-US" sz="1600" u="none" cap="none" strike="noStrike">
                  <a:solidFill>
                    <a:srgbClr val="F28F8F"/>
                  </a:solidFill>
                  <a:latin typeface="Calibri"/>
                  <a:ea typeface="Calibri"/>
                  <a:cs typeface="Calibri"/>
                  <a:sym typeface="Calibri"/>
                </a:rPr>
                <a:t>NR</a:t>
              </a:r>
              <a:r>
                <a:rPr b="0" i="0" lang="en-US" sz="1600" u="none" cap="none" strike="noStrike">
                  <a:solidFill>
                    <a:srgbClr val="FFFFFF"/>
                  </a:solidFill>
                  <a:latin typeface="Calibri"/>
                  <a:ea typeface="Calibri"/>
                  <a:cs typeface="Calibri"/>
                  <a:sym typeface="Calibri"/>
                </a:rPr>
                <a:t>’ dengan tinta merah di kanan nama harus sesuai.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736" name="Shape 736"/>
        <p:cNvGrpSpPr/>
        <p:nvPr/>
      </p:nvGrpSpPr>
      <p:grpSpPr>
        <a:xfrm>
          <a:off x="0" y="0"/>
          <a:ext cx="0" cy="0"/>
          <a:chOff x="0" y="0"/>
          <a:chExt cx="0" cy="0"/>
        </a:xfrm>
      </p:grpSpPr>
      <p:pic>
        <p:nvPicPr>
          <p:cNvPr id="737" name="Google Shape;737;p51"/>
          <p:cNvPicPr preferRelativeResize="0"/>
          <p:nvPr/>
        </p:nvPicPr>
        <p:blipFill rotWithShape="1">
          <a:blip r:embed="rId3">
            <a:alphaModFix/>
          </a:blip>
          <a:srcRect b="0" l="0" r="0" t="0"/>
          <a:stretch/>
        </p:blipFill>
        <p:spPr>
          <a:xfrm>
            <a:off x="3042966" y="2145206"/>
            <a:ext cx="8845409" cy="924498"/>
          </a:xfrm>
          <a:prstGeom prst="rect">
            <a:avLst/>
          </a:prstGeom>
          <a:noFill/>
          <a:ln>
            <a:noFill/>
          </a:ln>
        </p:spPr>
      </p:pic>
      <p:sp>
        <p:nvSpPr>
          <p:cNvPr id="738" name="Google Shape;738;p5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9" name="Google Shape;739;p5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740" name="Google Shape;740;p51"/>
          <p:cNvSpPr/>
          <p:nvPr/>
        </p:nvSpPr>
        <p:spPr>
          <a:xfrm>
            <a:off x="-11575" y="-49066"/>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1" name="Google Shape;741;p51"/>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742" name="Google Shape;742;p51"/>
          <p:cNvSpPr txBox="1"/>
          <p:nvPr/>
        </p:nvSpPr>
        <p:spPr>
          <a:xfrm>
            <a:off x="277793" y="998601"/>
            <a:ext cx="1140507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FFFF"/>
                </a:solidFill>
                <a:latin typeface="Arial"/>
                <a:ea typeface="Arial"/>
                <a:cs typeface="Arial"/>
                <a:sym typeface="Arial"/>
              </a:rPr>
              <a:t>Periksa kesesuaian nomor urut bangunan VK-1/VK-2 dengan peta WS.</a:t>
            </a:r>
            <a:endParaRPr/>
          </a:p>
        </p:txBody>
      </p:sp>
      <p:pic>
        <p:nvPicPr>
          <p:cNvPr id="743" name="Google Shape;743;p51"/>
          <p:cNvPicPr preferRelativeResize="0"/>
          <p:nvPr/>
        </p:nvPicPr>
        <p:blipFill rotWithShape="1">
          <a:blip r:embed="rId4">
            <a:alphaModFix/>
          </a:blip>
          <a:srcRect b="0" l="0" r="0" t="0"/>
          <a:stretch/>
        </p:blipFill>
        <p:spPr>
          <a:xfrm>
            <a:off x="277793" y="1460266"/>
            <a:ext cx="5915025" cy="4143375"/>
          </a:xfrm>
          <a:prstGeom prst="rect">
            <a:avLst/>
          </a:prstGeom>
          <a:noFill/>
          <a:ln>
            <a:noFill/>
          </a:ln>
        </p:spPr>
      </p:pic>
      <p:pic>
        <p:nvPicPr>
          <p:cNvPr id="744" name="Google Shape;744;p51"/>
          <p:cNvPicPr preferRelativeResize="0"/>
          <p:nvPr/>
        </p:nvPicPr>
        <p:blipFill rotWithShape="1">
          <a:blip r:embed="rId5">
            <a:alphaModFix/>
          </a:blip>
          <a:srcRect b="0" l="0" r="0" t="0"/>
          <a:stretch/>
        </p:blipFill>
        <p:spPr>
          <a:xfrm>
            <a:off x="2407534" y="4510898"/>
            <a:ext cx="7145589" cy="2185486"/>
          </a:xfrm>
          <a:prstGeom prst="rect">
            <a:avLst/>
          </a:prstGeom>
          <a:noFill/>
          <a:ln>
            <a:noFill/>
          </a:ln>
        </p:spPr>
      </p:pic>
      <p:sp>
        <p:nvSpPr>
          <p:cNvPr id="745" name="Google Shape;745;p51"/>
          <p:cNvSpPr/>
          <p:nvPr/>
        </p:nvSpPr>
        <p:spPr>
          <a:xfrm>
            <a:off x="7533189" y="5972537"/>
            <a:ext cx="428263" cy="405113"/>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46" name="Google Shape;746;p51"/>
          <p:cNvSpPr/>
          <p:nvPr/>
        </p:nvSpPr>
        <p:spPr>
          <a:xfrm>
            <a:off x="522790" y="1945081"/>
            <a:ext cx="553656" cy="497178"/>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747" name="Google Shape;747;p51"/>
          <p:cNvCxnSpPr/>
          <p:nvPr/>
        </p:nvCxnSpPr>
        <p:spPr>
          <a:xfrm>
            <a:off x="1076446" y="2442259"/>
            <a:ext cx="6389225" cy="3623047"/>
          </a:xfrm>
          <a:prstGeom prst="straightConnector1">
            <a:avLst/>
          </a:prstGeom>
          <a:noFill/>
          <a:ln cap="flat" cmpd="sng" w="9525">
            <a:solidFill>
              <a:srgbClr val="FF0000"/>
            </a:solidFill>
            <a:prstDash val="solid"/>
            <a:round/>
            <a:headEnd len="med" w="med" type="triangle"/>
            <a:tailEnd len="sm" w="sm" type="none"/>
          </a:ln>
        </p:spPr>
      </p:cxnSp>
      <p:sp>
        <p:nvSpPr>
          <p:cNvPr id="748" name="Google Shape;748;p51"/>
          <p:cNvSpPr/>
          <p:nvPr/>
        </p:nvSpPr>
        <p:spPr>
          <a:xfrm>
            <a:off x="9363923" y="1909823"/>
            <a:ext cx="717630" cy="1377387"/>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cxnSp>
        <p:nvCxnSpPr>
          <p:cNvPr id="749" name="Google Shape;749;p51"/>
          <p:cNvCxnSpPr>
            <a:stCxn id="748" idx="1"/>
          </p:cNvCxnSpPr>
          <p:nvPr/>
        </p:nvCxnSpPr>
        <p:spPr>
          <a:xfrm flipH="1">
            <a:off x="3519323" y="2598517"/>
            <a:ext cx="5844600" cy="353100"/>
          </a:xfrm>
          <a:prstGeom prst="straightConnector1">
            <a:avLst/>
          </a:prstGeom>
          <a:noFill/>
          <a:ln cap="flat" cmpd="sng" w="28575">
            <a:solidFill>
              <a:srgbClr val="FF0000"/>
            </a:solidFill>
            <a:prstDash val="solid"/>
            <a:round/>
            <a:headEnd len="sm" w="sm" type="none"/>
            <a:tailEnd len="med" w="med" type="triangle"/>
          </a:ln>
        </p:spPr>
      </p:cxnSp>
      <p:sp>
        <p:nvSpPr>
          <p:cNvPr id="750" name="Google Shape;750;p51"/>
          <p:cNvSpPr/>
          <p:nvPr/>
        </p:nvSpPr>
        <p:spPr>
          <a:xfrm>
            <a:off x="3042966" y="2639672"/>
            <a:ext cx="430389" cy="727085"/>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751" name="Google Shape;751;p51"/>
          <p:cNvSpPr txBox="1"/>
          <p:nvPr/>
        </p:nvSpPr>
        <p:spPr>
          <a:xfrm>
            <a:off x="3042966" y="2776552"/>
            <a:ext cx="47639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0000"/>
                </a:solidFill>
                <a:latin typeface="Arial"/>
                <a:ea typeface="Arial"/>
                <a:cs typeface="Arial"/>
                <a:sym typeface="Arial"/>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6" name="Shape 756"/>
        <p:cNvGrpSpPr/>
        <p:nvPr/>
      </p:nvGrpSpPr>
      <p:grpSpPr>
        <a:xfrm>
          <a:off x="0" y="0"/>
          <a:ext cx="0" cy="0"/>
          <a:chOff x="0" y="0"/>
          <a:chExt cx="0" cy="0"/>
        </a:xfrm>
      </p:grpSpPr>
      <p:sp>
        <p:nvSpPr>
          <p:cNvPr id="757" name="Google Shape;757;p52"/>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8" name="Google Shape;758;p52"/>
          <p:cNvSpPr/>
          <p:nvPr/>
        </p:nvSpPr>
        <p:spPr>
          <a:xfrm>
            <a:off x="0" y="-73837"/>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9" name="Google Shape;759;p5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760" name="Google Shape;760;p52"/>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761" name="Google Shape;761;p52"/>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FFFFFF"/>
                </a:solidFill>
                <a:latin typeface="Calibri"/>
                <a:ea typeface="Calibri"/>
                <a:cs typeface="Calibri"/>
                <a:sym typeface="Calibri"/>
              </a:rPr>
              <a:t>lihat buku pedoman halaman 129</a:t>
            </a:r>
            <a:endParaRPr b="0" i="0" sz="1400" u="none" cap="none" strike="noStrike">
              <a:solidFill>
                <a:srgbClr val="000000"/>
              </a:solidFill>
              <a:latin typeface="Arial"/>
              <a:ea typeface="Arial"/>
              <a:cs typeface="Arial"/>
              <a:sym typeface="Arial"/>
            </a:endParaRPr>
          </a:p>
        </p:txBody>
      </p:sp>
      <p:sp>
        <p:nvSpPr>
          <p:cNvPr id="762" name="Google Shape;762;p52"/>
          <p:cNvSpPr txBox="1"/>
          <p:nvPr/>
        </p:nvSpPr>
        <p:spPr>
          <a:xfrm>
            <a:off x="680690" y="1707761"/>
            <a:ext cx="9377710" cy="4298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Sebelum melakukan pemeriksaan dokumen REGSOSEK22-K, terdapat beberapa hal yang perlu diperhatikan, antara lain: </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300"/>
              </a:spcBef>
              <a:spcAft>
                <a:spcPts val="0"/>
              </a:spcAft>
              <a:buClr>
                <a:srgbClr val="000000"/>
              </a:buClr>
              <a:buSzPts val="1600"/>
              <a:buFont typeface="Calibri"/>
              <a:buAutoNum type="arabicPeriod"/>
            </a:pPr>
            <a:r>
              <a:rPr b="0" i="0" lang="en-US" sz="1600" u="none" cap="none" strike="noStrike">
                <a:solidFill>
                  <a:srgbClr val="000000"/>
                </a:solidFill>
                <a:latin typeface="Calibri"/>
                <a:ea typeface="Calibri"/>
                <a:cs typeface="Calibri"/>
                <a:sym typeface="Calibri"/>
              </a:rPr>
              <a:t>Pastikan PPL menuliskan jawaban secara jelas dan sesuai dengan kaidah yang diberikan. </a:t>
            </a:r>
            <a:endParaRPr b="0" i="0" sz="1600" u="none" cap="none" strike="noStrike">
              <a:solidFill>
                <a:srgbClr val="000000"/>
              </a:solidFill>
              <a:latin typeface="Arial"/>
              <a:ea typeface="Arial"/>
              <a:cs typeface="Arial"/>
              <a:sym typeface="Arial"/>
            </a:endParaRPr>
          </a:p>
          <a:p>
            <a:pPr indent="-342900" lvl="0" marL="342900" marR="0" rtl="0" algn="just">
              <a:lnSpc>
                <a:spcPct val="115000"/>
              </a:lnSpc>
              <a:spcBef>
                <a:spcPts val="0"/>
              </a:spcBef>
              <a:spcAft>
                <a:spcPts val="0"/>
              </a:spcAft>
              <a:buClr>
                <a:srgbClr val="000000"/>
              </a:buClr>
              <a:buSzPts val="1600"/>
              <a:buFont typeface="Calibri"/>
              <a:buAutoNum type="arabicPeriod"/>
            </a:pPr>
            <a:r>
              <a:rPr b="0" i="0" lang="en-US" sz="1600" u="none" cap="none" strike="noStrike">
                <a:solidFill>
                  <a:srgbClr val="000000"/>
                </a:solidFill>
                <a:latin typeface="Calibri"/>
                <a:ea typeface="Calibri"/>
                <a:cs typeface="Calibri"/>
                <a:sym typeface="Calibri"/>
              </a:rPr>
              <a:t>Pastikan PPL tetap menjaga dokumen tetap bersih dan rapi. </a:t>
            </a:r>
            <a:endParaRPr b="0" i="0" sz="1600" u="none" cap="none" strike="noStrike">
              <a:solidFill>
                <a:srgbClr val="000000"/>
              </a:solidFill>
              <a:latin typeface="Arial"/>
              <a:ea typeface="Arial"/>
              <a:cs typeface="Arial"/>
              <a:sym typeface="Arial"/>
            </a:endParaRPr>
          </a:p>
          <a:p>
            <a:pPr indent="-342900" lvl="0" marL="342900" marR="0" rtl="0" algn="just">
              <a:lnSpc>
                <a:spcPct val="115000"/>
              </a:lnSpc>
              <a:spcBef>
                <a:spcPts val="0"/>
              </a:spcBef>
              <a:spcAft>
                <a:spcPts val="0"/>
              </a:spcAft>
              <a:buClr>
                <a:srgbClr val="000000"/>
              </a:buClr>
              <a:buSzPts val="1600"/>
              <a:buFont typeface="Calibri"/>
              <a:buAutoNum type="arabicPeriod"/>
            </a:pPr>
            <a:r>
              <a:rPr b="0" i="0" lang="en-US" sz="1600" u="none" cap="none" strike="noStrike">
                <a:solidFill>
                  <a:srgbClr val="000000"/>
                </a:solidFill>
                <a:latin typeface="Calibri"/>
                <a:ea typeface="Calibri"/>
                <a:cs typeface="Calibri"/>
                <a:sym typeface="Calibri"/>
              </a:rPr>
              <a:t>Untuk pertanyaan yang ada pilihan jawabannya, pastikan PPL menuliskan kode pilihan jawaban pada kotak yang disediakan</a:t>
            </a:r>
            <a:endParaRPr b="0" i="0" sz="1600" u="none" cap="none" strike="noStrike">
              <a:solidFill>
                <a:srgbClr val="000000"/>
              </a:solidFill>
              <a:latin typeface="Calibri"/>
              <a:ea typeface="Calibri"/>
              <a:cs typeface="Calibri"/>
              <a:sym typeface="Calibri"/>
            </a:endParaRPr>
          </a:p>
          <a:p>
            <a:pPr indent="-342900" lvl="0" marL="342900" marR="0" rtl="0" algn="just">
              <a:lnSpc>
                <a:spcPct val="115000"/>
              </a:lnSpc>
              <a:spcBef>
                <a:spcPts val="0"/>
              </a:spcBef>
              <a:spcAft>
                <a:spcPts val="0"/>
              </a:spcAft>
              <a:buClr>
                <a:srgbClr val="000000"/>
              </a:buClr>
              <a:buSzPts val="1600"/>
              <a:buFont typeface="Calibri"/>
              <a:buAutoNum type="arabicPeriod"/>
            </a:pPr>
            <a:r>
              <a:rPr b="0" i="0" lang="en-US" sz="1600" u="none" cap="none" strike="noStrike">
                <a:solidFill>
                  <a:srgbClr val="000000"/>
                </a:solidFill>
                <a:latin typeface="Calibri"/>
                <a:ea typeface="Calibri"/>
                <a:cs typeface="Calibri"/>
                <a:sym typeface="Calibri"/>
              </a:rPr>
              <a:t>Satu (1) set REGSOSEK22-K tersedia untuk 5 anggota keluarga. Gunakan kuesioner tambahan jika keluarga memiliki lebih dari 5 anggota keluarga.</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0"/>
              </a:spcBef>
              <a:spcAft>
                <a:spcPts val="0"/>
              </a:spcAft>
              <a:buClr>
                <a:srgbClr val="000000"/>
              </a:buClr>
              <a:buSzPts val="1600"/>
              <a:buFont typeface="Calibri"/>
              <a:buAutoNum type="arabicPeriod"/>
            </a:pPr>
            <a:r>
              <a:rPr b="0" i="0" lang="en-US" sz="1600" u="none" cap="none" strike="noStrike">
                <a:solidFill>
                  <a:srgbClr val="000000"/>
                </a:solidFill>
                <a:latin typeface="Calibri"/>
                <a:ea typeface="Calibri"/>
                <a:cs typeface="Calibri"/>
                <a:sym typeface="Calibri"/>
              </a:rPr>
              <a:t>Pastikan PPL menuliskan jumlah kuesioner yang digunakan pada halaman pertama kuesioner REGSOSEK22-K. Misalkan satu keluarga terdiri dari 8 anggota keluarga dan membutuhkan dua kuesioner REGSOSEK22-K, maka bagian pojok kanan atas pada halaman pertama kuesioner utama harus terisi dengan “Kuesioner ke-1 dari 2”, sementara untuk kuesioner tambahannya harus tertulis “Kuesioner ke-2 dari 2”. </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0"/>
              </a:spcBef>
              <a:spcAft>
                <a:spcPts val="0"/>
              </a:spcAft>
              <a:buClr>
                <a:srgbClr val="000000"/>
              </a:buClr>
              <a:buSzPts val="1600"/>
              <a:buFont typeface="Calibri"/>
              <a:buAutoNum type="arabicPeriod"/>
            </a:pPr>
            <a:r>
              <a:rPr b="0" i="0" lang="en-US" sz="1600" u="none" cap="none" strike="noStrike">
                <a:solidFill>
                  <a:srgbClr val="000000"/>
                </a:solidFill>
                <a:latin typeface="Calibri"/>
                <a:ea typeface="Calibri"/>
                <a:cs typeface="Calibri"/>
                <a:sym typeface="Calibri"/>
              </a:rPr>
              <a:t>Pastikan PPL menuliskan rincian 101, 102, 103, 104, 105, 109, 110 pada kotak yang disediakan pada halaman ketiga kuesioner REGSOSEK22-K</a:t>
            </a:r>
            <a:endParaRPr b="0" i="0" sz="1600" u="none" cap="none" strike="noStrike">
              <a:solidFill>
                <a:srgbClr val="000000"/>
              </a:solidFill>
              <a:latin typeface="Arial"/>
              <a:ea typeface="Arial"/>
              <a:cs typeface="Arial"/>
              <a:sym typeface="Arial"/>
            </a:endParaRPr>
          </a:p>
          <a:p>
            <a:pPr indent="-228600" lvl="0" marL="342900" marR="0" rtl="0" algn="just">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3" name="Google Shape;763;p52"/>
          <p:cNvSpPr/>
          <p:nvPr/>
        </p:nvSpPr>
        <p:spPr>
          <a:xfrm>
            <a:off x="358815" y="1400972"/>
            <a:ext cx="9867024" cy="4604889"/>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4" name="Google Shape;764;p52"/>
          <p:cNvSpPr txBox="1"/>
          <p:nvPr/>
        </p:nvSpPr>
        <p:spPr>
          <a:xfrm>
            <a:off x="832608" y="1222436"/>
            <a:ext cx="233051" cy="4591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5" name="Google Shape;765;p52"/>
          <p:cNvSpPr txBox="1"/>
          <p:nvPr/>
        </p:nvSpPr>
        <p:spPr>
          <a:xfrm>
            <a:off x="493938" y="1225672"/>
            <a:ext cx="4522099"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142850"/>
                </a:solidFill>
                <a:latin typeface="Calibri"/>
                <a:ea typeface="Calibri"/>
                <a:cs typeface="Calibri"/>
                <a:sym typeface="Calibri"/>
              </a:rPr>
              <a:t>PEMERIKSAAN DOKUMEN REGSOSEK22-K</a:t>
            </a:r>
            <a:endParaRPr b="1" i="0" sz="1800" u="none" cap="none" strike="noStrike">
              <a:solidFill>
                <a:srgbClr val="142850"/>
              </a:solidFill>
              <a:latin typeface="Calibri"/>
              <a:ea typeface="Calibri"/>
              <a:cs typeface="Calibri"/>
              <a:sym typeface="Calibri"/>
            </a:endParaRPr>
          </a:p>
        </p:txBody>
      </p:sp>
      <p:grpSp>
        <p:nvGrpSpPr>
          <p:cNvPr id="766" name="Google Shape;766;p52"/>
          <p:cNvGrpSpPr/>
          <p:nvPr/>
        </p:nvGrpSpPr>
        <p:grpSpPr>
          <a:xfrm flipH="1">
            <a:off x="10464355" y="2244288"/>
            <a:ext cx="1499359" cy="3767158"/>
            <a:chOff x="-3518258" y="2666616"/>
            <a:chExt cx="834382" cy="2121222"/>
          </a:xfrm>
        </p:grpSpPr>
        <p:grpSp>
          <p:nvGrpSpPr>
            <p:cNvPr id="767" name="Google Shape;767;p52"/>
            <p:cNvGrpSpPr/>
            <p:nvPr/>
          </p:nvGrpSpPr>
          <p:grpSpPr>
            <a:xfrm>
              <a:off x="-3463564" y="3427621"/>
              <a:ext cx="569592" cy="1360217"/>
              <a:chOff x="-3463564" y="3427621"/>
              <a:chExt cx="569592" cy="1360217"/>
            </a:xfrm>
          </p:grpSpPr>
          <p:sp>
            <p:nvSpPr>
              <p:cNvPr id="768" name="Google Shape;768;p52"/>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52"/>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52"/>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1" name="Google Shape;771;p52"/>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2" name="Google Shape;772;p52"/>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3" name="Google Shape;773;p52"/>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4" name="Google Shape;774;p52"/>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5" name="Google Shape;775;p52"/>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6" name="Google Shape;776;p52"/>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7" name="Google Shape;777;p52"/>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8" name="Google Shape;778;p52"/>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9" name="Google Shape;779;p52"/>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0" name="Google Shape;780;p52"/>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1" name="Google Shape;781;p52"/>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2" name="Google Shape;782;p52"/>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3" name="Google Shape;783;p52"/>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84" name="Google Shape;784;p52"/>
            <p:cNvGrpSpPr/>
            <p:nvPr/>
          </p:nvGrpSpPr>
          <p:grpSpPr>
            <a:xfrm>
              <a:off x="-3518258" y="2666616"/>
              <a:ext cx="834382" cy="968500"/>
              <a:chOff x="-3518258" y="2666616"/>
              <a:chExt cx="834382" cy="968500"/>
            </a:xfrm>
          </p:grpSpPr>
          <p:grpSp>
            <p:nvGrpSpPr>
              <p:cNvPr id="785" name="Google Shape;785;p52"/>
              <p:cNvGrpSpPr/>
              <p:nvPr/>
            </p:nvGrpSpPr>
            <p:grpSpPr>
              <a:xfrm>
                <a:off x="-3516453" y="3010325"/>
                <a:ext cx="738887" cy="583486"/>
                <a:chOff x="-3516453" y="3010325"/>
                <a:chExt cx="738887" cy="583486"/>
              </a:xfrm>
            </p:grpSpPr>
            <p:sp>
              <p:nvSpPr>
                <p:cNvPr id="786" name="Google Shape;786;p52"/>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7" name="Google Shape;787;p52"/>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8" name="Google Shape;788;p52"/>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89" name="Google Shape;789;p52"/>
              <p:cNvGrpSpPr/>
              <p:nvPr/>
            </p:nvGrpSpPr>
            <p:grpSpPr>
              <a:xfrm>
                <a:off x="-3333663" y="2666616"/>
                <a:ext cx="283201" cy="453846"/>
                <a:chOff x="-3333663" y="2666616"/>
                <a:chExt cx="283201" cy="453846"/>
              </a:xfrm>
            </p:grpSpPr>
            <p:sp>
              <p:nvSpPr>
                <p:cNvPr id="790" name="Google Shape;790;p52"/>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1" name="Google Shape;791;p52"/>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2" name="Google Shape;792;p52"/>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3" name="Google Shape;793;p52"/>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4" name="Google Shape;794;p52"/>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5" name="Google Shape;795;p52"/>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6" name="Google Shape;796;p52"/>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7" name="Google Shape;797;p52"/>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8" name="Google Shape;798;p52"/>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9" name="Google Shape;799;p52"/>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0" name="Google Shape;800;p52"/>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1" name="Google Shape;801;p52"/>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802" name="Google Shape;802;p52"/>
              <p:cNvGrpSpPr/>
              <p:nvPr/>
            </p:nvGrpSpPr>
            <p:grpSpPr>
              <a:xfrm>
                <a:off x="-3518258" y="2925571"/>
                <a:ext cx="330775" cy="475626"/>
                <a:chOff x="-3518258" y="2925571"/>
                <a:chExt cx="330775" cy="475626"/>
              </a:xfrm>
            </p:grpSpPr>
            <p:sp>
              <p:nvSpPr>
                <p:cNvPr id="803" name="Google Shape;803;p52"/>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4" name="Google Shape;804;p52"/>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5" name="Google Shape;805;p52"/>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6" name="Google Shape;806;p52"/>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7" name="Google Shape;807;p52"/>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8" name="Google Shape;808;p52"/>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9" name="Google Shape;809;p52"/>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0" name="Google Shape;810;p52"/>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811" name="Google Shape;811;p52"/>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2" name="Google Shape;812;p52"/>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431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3" name="Google Shape;813;p52"/>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4" name="Google Shape;814;p52"/>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5" name="Google Shape;815;p52"/>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6" name="Google Shape;816;p52"/>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7" name="Google Shape;817;p52"/>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8" name="Google Shape;818;p52"/>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9" name="Google Shape;819;p52"/>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0" name="Google Shape;820;p52"/>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1" name="Google Shape;821;p52"/>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6" name="Shape 826"/>
        <p:cNvGrpSpPr/>
        <p:nvPr/>
      </p:nvGrpSpPr>
      <p:grpSpPr>
        <a:xfrm>
          <a:off x="0" y="0"/>
          <a:ext cx="0" cy="0"/>
          <a:chOff x="0" y="0"/>
          <a:chExt cx="0" cy="0"/>
        </a:xfrm>
      </p:grpSpPr>
      <p:sp>
        <p:nvSpPr>
          <p:cNvPr id="827" name="Google Shape;827;p53"/>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8" name="Google Shape;828;p53"/>
          <p:cNvSpPr/>
          <p:nvPr/>
        </p:nvSpPr>
        <p:spPr>
          <a:xfrm>
            <a:off x="0" y="-73837"/>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9" name="Google Shape;829;p5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830" name="Google Shape;830;p53"/>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831" name="Google Shape;831;p53"/>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FFFFFF"/>
                </a:solidFill>
                <a:latin typeface="Calibri"/>
                <a:ea typeface="Calibri"/>
                <a:cs typeface="Calibri"/>
                <a:sym typeface="Calibri"/>
              </a:rPr>
              <a:t>lihat buku pedoman halaman 129</a:t>
            </a:r>
            <a:endParaRPr b="0" i="0" sz="1400" u="none" cap="none" strike="noStrike">
              <a:solidFill>
                <a:srgbClr val="000000"/>
              </a:solidFill>
              <a:latin typeface="Arial"/>
              <a:ea typeface="Arial"/>
              <a:cs typeface="Arial"/>
              <a:sym typeface="Arial"/>
            </a:endParaRPr>
          </a:p>
        </p:txBody>
      </p:sp>
      <p:sp>
        <p:nvSpPr>
          <p:cNvPr id="832" name="Google Shape;832;p53"/>
          <p:cNvSpPr txBox="1"/>
          <p:nvPr/>
        </p:nvSpPr>
        <p:spPr>
          <a:xfrm>
            <a:off x="832608" y="1222436"/>
            <a:ext cx="233051" cy="4591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833" name="Google Shape;833;p53"/>
          <p:cNvPicPr preferRelativeResize="0"/>
          <p:nvPr/>
        </p:nvPicPr>
        <p:blipFill rotWithShape="1">
          <a:blip r:embed="rId3">
            <a:alphaModFix/>
          </a:blip>
          <a:srcRect b="0" l="0" r="0" t="0"/>
          <a:stretch/>
        </p:blipFill>
        <p:spPr>
          <a:xfrm>
            <a:off x="550131" y="1452002"/>
            <a:ext cx="5480279" cy="3492335"/>
          </a:xfrm>
          <a:prstGeom prst="rect">
            <a:avLst/>
          </a:prstGeom>
          <a:noFill/>
          <a:ln>
            <a:noFill/>
          </a:ln>
        </p:spPr>
      </p:pic>
      <p:pic>
        <p:nvPicPr>
          <p:cNvPr id="834" name="Google Shape;834;p53"/>
          <p:cNvPicPr preferRelativeResize="0"/>
          <p:nvPr/>
        </p:nvPicPr>
        <p:blipFill rotWithShape="1">
          <a:blip r:embed="rId4">
            <a:alphaModFix/>
          </a:blip>
          <a:srcRect b="0" l="0" r="0" t="0"/>
          <a:stretch/>
        </p:blipFill>
        <p:spPr>
          <a:xfrm>
            <a:off x="6562391" y="2703500"/>
            <a:ext cx="4918719" cy="3897428"/>
          </a:xfrm>
          <a:prstGeom prst="roundRect">
            <a:avLst>
              <a:gd fmla="val 1916" name="adj"/>
            </a:avLst>
          </a:prstGeom>
          <a:noFill/>
          <a:ln>
            <a:noFill/>
          </a:ln>
        </p:spPr>
      </p:pic>
      <p:sp>
        <p:nvSpPr>
          <p:cNvPr id="835" name="Google Shape;835;p53"/>
          <p:cNvSpPr txBox="1"/>
          <p:nvPr/>
        </p:nvSpPr>
        <p:spPr>
          <a:xfrm>
            <a:off x="550131" y="1056064"/>
            <a:ext cx="105189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VK-1/VK-2</a:t>
            </a:r>
            <a:endParaRPr/>
          </a:p>
        </p:txBody>
      </p:sp>
      <p:sp>
        <p:nvSpPr>
          <p:cNvPr id="836" name="Google Shape;836;p53"/>
          <p:cNvSpPr/>
          <p:nvPr/>
        </p:nvSpPr>
        <p:spPr>
          <a:xfrm>
            <a:off x="462987" y="1681569"/>
            <a:ext cx="5671595" cy="88801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37" name="Google Shape;837;p53"/>
          <p:cNvSpPr/>
          <p:nvPr/>
        </p:nvSpPr>
        <p:spPr>
          <a:xfrm>
            <a:off x="6342927" y="2703500"/>
            <a:ext cx="5312780" cy="1706454"/>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38" name="Google Shape;838;p53"/>
          <p:cNvSpPr/>
          <p:nvPr/>
        </p:nvSpPr>
        <p:spPr>
          <a:xfrm>
            <a:off x="462987" y="3530278"/>
            <a:ext cx="5671595" cy="879676"/>
          </a:xfrm>
          <a:prstGeom prst="rect">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39" name="Google Shape;839;p53"/>
          <p:cNvSpPr/>
          <p:nvPr/>
        </p:nvSpPr>
        <p:spPr>
          <a:xfrm>
            <a:off x="6342928" y="4504499"/>
            <a:ext cx="5312780" cy="879676"/>
          </a:xfrm>
          <a:prstGeom prst="rect">
            <a:avLst/>
          </a:prstGeom>
          <a:no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840" name="Google Shape;840;p53"/>
          <p:cNvSpPr txBox="1"/>
          <p:nvPr/>
        </p:nvSpPr>
        <p:spPr>
          <a:xfrm>
            <a:off x="9315002" y="2307285"/>
            <a:ext cx="23887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REGSOSEK22 – K BLOK I</a:t>
            </a:r>
            <a:endParaRPr/>
          </a:p>
        </p:txBody>
      </p:sp>
      <p:cxnSp>
        <p:nvCxnSpPr>
          <p:cNvPr id="841" name="Google Shape;841;p53"/>
          <p:cNvCxnSpPr>
            <a:stCxn id="836" idx="3"/>
          </p:cNvCxnSpPr>
          <p:nvPr/>
        </p:nvCxnSpPr>
        <p:spPr>
          <a:xfrm>
            <a:off x="6134582" y="2125575"/>
            <a:ext cx="2407500" cy="4200"/>
          </a:xfrm>
          <a:prstGeom prst="straightConnector1">
            <a:avLst/>
          </a:prstGeom>
          <a:noFill/>
          <a:ln cap="flat" cmpd="sng" w="28575">
            <a:solidFill>
              <a:srgbClr val="FF0000"/>
            </a:solidFill>
            <a:prstDash val="solid"/>
            <a:round/>
            <a:headEnd len="sm" w="sm" type="none"/>
            <a:tailEnd len="sm" w="sm" type="none"/>
          </a:ln>
        </p:spPr>
      </p:cxnSp>
      <p:cxnSp>
        <p:nvCxnSpPr>
          <p:cNvPr id="842" name="Google Shape;842;p53"/>
          <p:cNvCxnSpPr/>
          <p:nvPr/>
        </p:nvCxnSpPr>
        <p:spPr>
          <a:xfrm>
            <a:off x="8542117" y="2129742"/>
            <a:ext cx="0" cy="787078"/>
          </a:xfrm>
          <a:prstGeom prst="straightConnector1">
            <a:avLst/>
          </a:prstGeom>
          <a:noFill/>
          <a:ln cap="flat" cmpd="sng" w="28575">
            <a:solidFill>
              <a:srgbClr val="FF0000"/>
            </a:solidFill>
            <a:prstDash val="solid"/>
            <a:round/>
            <a:headEnd len="sm" w="sm" type="none"/>
            <a:tailEnd len="med" w="med" type="triangle"/>
          </a:ln>
        </p:spPr>
      </p:cxnSp>
      <p:cxnSp>
        <p:nvCxnSpPr>
          <p:cNvPr id="843" name="Google Shape;843;p53"/>
          <p:cNvCxnSpPr/>
          <p:nvPr/>
        </p:nvCxnSpPr>
        <p:spPr>
          <a:xfrm>
            <a:off x="3865944" y="4388749"/>
            <a:ext cx="0" cy="680962"/>
          </a:xfrm>
          <a:prstGeom prst="straightConnector1">
            <a:avLst/>
          </a:prstGeom>
          <a:noFill/>
          <a:ln cap="flat" cmpd="sng" w="19050">
            <a:solidFill>
              <a:srgbClr val="00B0F0"/>
            </a:solidFill>
            <a:prstDash val="solid"/>
            <a:round/>
            <a:headEnd len="sm" w="sm" type="none"/>
            <a:tailEnd len="sm" w="sm" type="none"/>
          </a:ln>
        </p:spPr>
      </p:cxnSp>
      <p:cxnSp>
        <p:nvCxnSpPr>
          <p:cNvPr id="844" name="Google Shape;844;p53"/>
          <p:cNvCxnSpPr/>
          <p:nvPr/>
        </p:nvCxnSpPr>
        <p:spPr>
          <a:xfrm>
            <a:off x="3854369" y="5069711"/>
            <a:ext cx="2453833" cy="0"/>
          </a:xfrm>
          <a:prstGeom prst="straightConnector1">
            <a:avLst/>
          </a:prstGeom>
          <a:noFill/>
          <a:ln cap="flat" cmpd="sng" w="19050">
            <a:solidFill>
              <a:srgbClr val="00B0F0"/>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9" name="Shape 849"/>
        <p:cNvGrpSpPr/>
        <p:nvPr/>
      </p:nvGrpSpPr>
      <p:grpSpPr>
        <a:xfrm>
          <a:off x="0" y="0"/>
          <a:ext cx="0" cy="0"/>
          <a:chOff x="0" y="0"/>
          <a:chExt cx="0" cy="0"/>
        </a:xfrm>
      </p:grpSpPr>
      <p:sp>
        <p:nvSpPr>
          <p:cNvPr id="850" name="Google Shape;850;p10"/>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1" name="Google Shape;851;p10"/>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2" name="Google Shape;852;p1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853" name="Google Shape;853;p10"/>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854" name="Google Shape;854;p10"/>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130</a:t>
            </a:r>
            <a:endParaRPr b="0" i="0" sz="1400" u="none" cap="none" strike="noStrike">
              <a:solidFill>
                <a:srgbClr val="000000"/>
              </a:solidFill>
              <a:latin typeface="Arial"/>
              <a:ea typeface="Arial"/>
              <a:cs typeface="Arial"/>
              <a:sym typeface="Arial"/>
            </a:endParaRPr>
          </a:p>
        </p:txBody>
      </p:sp>
      <p:sp>
        <p:nvSpPr>
          <p:cNvPr id="855" name="Google Shape;855;p10"/>
          <p:cNvSpPr txBox="1"/>
          <p:nvPr/>
        </p:nvSpPr>
        <p:spPr>
          <a:xfrm>
            <a:off x="594351" y="1883472"/>
            <a:ext cx="9435337" cy="344491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101, 102, 103, 104, 105, 109, 110, 111, 112, 113, 114, dan 115 terisi dengan numerik, bukan alfabet atau karakter lain (*,”;.#-).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101, 102, 103, 104, 105, 106, 109, 110, dan 111 disalin dari REGSOSEK22-VK1 atau REGSOSEK22-VK2.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alamat (rincian 107) dan nama kepala keluarga (KK) (rincian 108) terisi sesuai dengan REGSOSEK22-VK1 atau REGSOSEK22-VK2 yang sudah sesuai kondisi lapangan.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isian jumlah anggota keluarga pada rincian 112 sama dengan jumlah anggota keluarga pada rincian 404 yang berkode 1 dan 5 pada kuesioner induk atau kuesioner tambahan.</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113 terkait ID Landmark Wilkerstat diisikan dalam 6 digit Alfanumerik.</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114 terkait nomor kartu keluarga terisi menggunakan numerik dalam 16 digit.</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Pada rincian 115 terkait Kode Kartu Keluarga (KK), pastikan PPL melingkari salah satu kode jawaban 0, 1, atau 2 dan menuliskannya pada kotak yang tersedia.</a:t>
            </a:r>
            <a:endParaRPr b="0" i="0" sz="1400" u="none" cap="none" strike="noStrike">
              <a:solidFill>
                <a:srgbClr val="000000"/>
              </a:solidFill>
              <a:latin typeface="Arial"/>
              <a:ea typeface="Arial"/>
              <a:cs typeface="Arial"/>
              <a:sym typeface="Arial"/>
            </a:endParaRPr>
          </a:p>
        </p:txBody>
      </p:sp>
      <p:sp>
        <p:nvSpPr>
          <p:cNvPr id="856" name="Google Shape;856;p10"/>
          <p:cNvSpPr/>
          <p:nvPr/>
        </p:nvSpPr>
        <p:spPr>
          <a:xfrm>
            <a:off x="358815" y="1400972"/>
            <a:ext cx="9867024" cy="433792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7" name="Google Shape;857;p10"/>
          <p:cNvSpPr txBox="1"/>
          <p:nvPr/>
        </p:nvSpPr>
        <p:spPr>
          <a:xfrm>
            <a:off x="693033" y="1211147"/>
            <a:ext cx="3451131"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 KETERANGAN TEMPAT </a:t>
            </a:r>
            <a:endParaRPr b="0" i="0" sz="1400" u="none" cap="none" strike="noStrike">
              <a:solidFill>
                <a:srgbClr val="000000"/>
              </a:solidFill>
              <a:latin typeface="Arial"/>
              <a:ea typeface="Arial"/>
              <a:cs typeface="Arial"/>
              <a:sym typeface="Arial"/>
            </a:endParaRPr>
          </a:p>
        </p:txBody>
      </p:sp>
      <p:grpSp>
        <p:nvGrpSpPr>
          <p:cNvPr id="858" name="Google Shape;858;p10"/>
          <p:cNvGrpSpPr/>
          <p:nvPr/>
        </p:nvGrpSpPr>
        <p:grpSpPr>
          <a:xfrm flipH="1">
            <a:off x="10464355" y="2244288"/>
            <a:ext cx="1499359" cy="3767158"/>
            <a:chOff x="-3518258" y="2666616"/>
            <a:chExt cx="834382" cy="2121222"/>
          </a:xfrm>
        </p:grpSpPr>
        <p:grpSp>
          <p:nvGrpSpPr>
            <p:cNvPr id="859" name="Google Shape;859;p10"/>
            <p:cNvGrpSpPr/>
            <p:nvPr/>
          </p:nvGrpSpPr>
          <p:grpSpPr>
            <a:xfrm>
              <a:off x="-3463564" y="3427621"/>
              <a:ext cx="569592" cy="1360217"/>
              <a:chOff x="-3463564" y="3427621"/>
              <a:chExt cx="569592" cy="1360217"/>
            </a:xfrm>
          </p:grpSpPr>
          <p:sp>
            <p:nvSpPr>
              <p:cNvPr id="860" name="Google Shape;860;p10"/>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1" name="Google Shape;861;p10"/>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2" name="Google Shape;862;p10"/>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3" name="Google Shape;863;p10"/>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4" name="Google Shape;864;p10"/>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5" name="Google Shape;865;p10"/>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6" name="Google Shape;866;p10"/>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7" name="Google Shape;867;p10"/>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8" name="Google Shape;868;p10"/>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9" name="Google Shape;869;p10"/>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0" name="Google Shape;870;p10"/>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1" name="Google Shape;871;p10"/>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2" name="Google Shape;872;p10"/>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3" name="Google Shape;873;p10"/>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4" name="Google Shape;874;p10"/>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5" name="Google Shape;875;p10"/>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76" name="Google Shape;876;p10"/>
            <p:cNvGrpSpPr/>
            <p:nvPr/>
          </p:nvGrpSpPr>
          <p:grpSpPr>
            <a:xfrm>
              <a:off x="-3518258" y="2666616"/>
              <a:ext cx="834382" cy="968500"/>
              <a:chOff x="-3518258" y="2666616"/>
              <a:chExt cx="834382" cy="968500"/>
            </a:xfrm>
          </p:grpSpPr>
          <p:grpSp>
            <p:nvGrpSpPr>
              <p:cNvPr id="877" name="Google Shape;877;p10"/>
              <p:cNvGrpSpPr/>
              <p:nvPr/>
            </p:nvGrpSpPr>
            <p:grpSpPr>
              <a:xfrm>
                <a:off x="-3516453" y="3010325"/>
                <a:ext cx="738887" cy="583486"/>
                <a:chOff x="-3516453" y="3010325"/>
                <a:chExt cx="738887" cy="583486"/>
              </a:xfrm>
            </p:grpSpPr>
            <p:sp>
              <p:nvSpPr>
                <p:cNvPr id="878" name="Google Shape;878;p10"/>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9" name="Google Shape;879;p10"/>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0" name="Google Shape;880;p10"/>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81" name="Google Shape;881;p10"/>
              <p:cNvGrpSpPr/>
              <p:nvPr/>
            </p:nvGrpSpPr>
            <p:grpSpPr>
              <a:xfrm>
                <a:off x="-3333663" y="2666616"/>
                <a:ext cx="283201" cy="453846"/>
                <a:chOff x="-3333663" y="2666616"/>
                <a:chExt cx="283201" cy="453846"/>
              </a:xfrm>
            </p:grpSpPr>
            <p:sp>
              <p:nvSpPr>
                <p:cNvPr id="882" name="Google Shape;882;p10"/>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3" name="Google Shape;883;p10"/>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4" name="Google Shape;884;p10"/>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5" name="Google Shape;885;p10"/>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6" name="Google Shape;886;p10"/>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7" name="Google Shape;887;p10"/>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8" name="Google Shape;888;p10"/>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9" name="Google Shape;889;p10"/>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0" name="Google Shape;890;p10"/>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1" name="Google Shape;891;p10"/>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2" name="Google Shape;892;p10"/>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3" name="Google Shape;893;p10"/>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94" name="Google Shape;894;p10"/>
              <p:cNvGrpSpPr/>
              <p:nvPr/>
            </p:nvGrpSpPr>
            <p:grpSpPr>
              <a:xfrm>
                <a:off x="-3518258" y="2925571"/>
                <a:ext cx="330775" cy="475626"/>
                <a:chOff x="-3518258" y="2925571"/>
                <a:chExt cx="330775" cy="475626"/>
              </a:xfrm>
            </p:grpSpPr>
            <p:sp>
              <p:nvSpPr>
                <p:cNvPr id="895" name="Google Shape;895;p10"/>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6" name="Google Shape;896;p10"/>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7" name="Google Shape;897;p10"/>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8" name="Google Shape;898;p10"/>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9" name="Google Shape;899;p10"/>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0" name="Google Shape;900;p10"/>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1" name="Google Shape;901;p10"/>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2" name="Google Shape;902;p10"/>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03" name="Google Shape;903;p10"/>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4" name="Google Shape;904;p10"/>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5" name="Google Shape;905;p10"/>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6" name="Google Shape;906;p10"/>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7" name="Google Shape;907;p10"/>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8" name="Google Shape;908;p10"/>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9" name="Google Shape;909;p10"/>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0" name="Google Shape;910;p10"/>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1" name="Google Shape;911;p10"/>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2" name="Google Shape;912;p10"/>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3" name="Google Shape;913;p10"/>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F2FF"/>
        </a:solidFill>
      </p:bgPr>
    </p:bg>
    <p:spTree>
      <p:nvGrpSpPr>
        <p:cNvPr id="300" name="Shape 300"/>
        <p:cNvGrpSpPr/>
        <p:nvPr/>
      </p:nvGrpSpPr>
      <p:grpSpPr>
        <a:xfrm>
          <a:off x="0" y="0"/>
          <a:ext cx="0" cy="0"/>
          <a:chOff x="0" y="0"/>
          <a:chExt cx="0" cy="0"/>
        </a:xfrm>
      </p:grpSpPr>
      <p:pic>
        <p:nvPicPr>
          <p:cNvPr id="301" name="Google Shape;301;p2"/>
          <p:cNvPicPr preferRelativeResize="0"/>
          <p:nvPr/>
        </p:nvPicPr>
        <p:blipFill rotWithShape="1">
          <a:blip r:embed="rId3">
            <a:alphaModFix/>
          </a:blip>
          <a:srcRect b="18176" l="10766" r="18082" t="3945"/>
          <a:stretch/>
        </p:blipFill>
        <p:spPr>
          <a:xfrm flipH="1">
            <a:off x="2659" y="11427"/>
            <a:ext cx="5077340" cy="6846572"/>
          </a:xfrm>
          <a:prstGeom prst="rect">
            <a:avLst/>
          </a:prstGeom>
          <a:noFill/>
          <a:ln>
            <a:noFill/>
          </a:ln>
        </p:spPr>
      </p:pic>
      <p:sp>
        <p:nvSpPr>
          <p:cNvPr id="302" name="Google Shape;302;p2"/>
          <p:cNvSpPr/>
          <p:nvPr/>
        </p:nvSpPr>
        <p:spPr>
          <a:xfrm>
            <a:off x="2298619" y="272801"/>
            <a:ext cx="6874898" cy="6419161"/>
          </a:xfrm>
          <a:prstGeom prst="rect">
            <a:avLst/>
          </a:prstGeom>
          <a:solidFill>
            <a:srgbClr val="03A1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C7B93"/>
              </a:solidFill>
              <a:latin typeface="Arial"/>
              <a:ea typeface="Arial"/>
              <a:cs typeface="Arial"/>
              <a:sym typeface="Arial"/>
            </a:endParaRPr>
          </a:p>
        </p:txBody>
      </p:sp>
      <p:sp>
        <p:nvSpPr>
          <p:cNvPr id="303" name="Google Shape;303;p2"/>
          <p:cNvSpPr/>
          <p:nvPr/>
        </p:nvSpPr>
        <p:spPr>
          <a:xfrm>
            <a:off x="2166587" y="1074107"/>
            <a:ext cx="9044267" cy="4816548"/>
          </a:xfrm>
          <a:prstGeom prst="rect">
            <a:avLst/>
          </a:prstGeom>
          <a:solidFill>
            <a:srgbClr val="FCFCFD"/>
          </a:solidFill>
          <a:ln>
            <a:noFill/>
          </a:ln>
          <a:effectLst>
            <a:outerShdw blurRad="254000" rotWithShape="0" algn="t" dir="5400000" dist="38100">
              <a:srgbClr val="969F98">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04" name="Google Shape;304;p2"/>
          <p:cNvSpPr/>
          <p:nvPr/>
        </p:nvSpPr>
        <p:spPr>
          <a:xfrm>
            <a:off x="636053" y="0"/>
            <a:ext cx="3325132" cy="6858000"/>
          </a:xfrm>
          <a:prstGeom prst="rect">
            <a:avLst/>
          </a:prstGeom>
          <a:solidFill>
            <a:srgbClr val="ECBA54"/>
          </a:solidFill>
          <a:ln>
            <a:noFill/>
          </a:ln>
          <a:effectLst>
            <a:outerShdw blurRad="127000" sx="101000" rotWithShape="0" algn="ctr" sy="101000">
              <a:srgbClr val="969F98">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305" name="Google Shape;305;p2"/>
          <p:cNvSpPr txBox="1"/>
          <p:nvPr/>
        </p:nvSpPr>
        <p:spPr>
          <a:xfrm>
            <a:off x="4441573" y="1980388"/>
            <a:ext cx="6394510"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0C7B93"/>
                </a:solidFill>
                <a:latin typeface="Calibri"/>
                <a:ea typeface="Calibri"/>
                <a:cs typeface="Calibri"/>
                <a:sym typeface="Calibri"/>
              </a:rPr>
              <a:t>Setelah mempelajari bahan ini, PML diharapkan dapat memahami dan melakukan pemeriksaan dokumen lapangan dengan baik.</a:t>
            </a:r>
            <a:endParaRPr b="0" i="0" sz="1400" u="none" cap="none" strike="noStrike">
              <a:solidFill>
                <a:srgbClr val="000000"/>
              </a:solidFill>
              <a:latin typeface="Arial"/>
              <a:ea typeface="Arial"/>
              <a:cs typeface="Arial"/>
              <a:sym typeface="Arial"/>
            </a:endParaRPr>
          </a:p>
        </p:txBody>
      </p:sp>
      <p:sp>
        <p:nvSpPr>
          <p:cNvPr id="306" name="Google Shape;306;p2"/>
          <p:cNvSpPr txBox="1"/>
          <p:nvPr/>
        </p:nvSpPr>
        <p:spPr>
          <a:xfrm>
            <a:off x="981146" y="1980388"/>
            <a:ext cx="2804358" cy="83095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C7B93"/>
              </a:buClr>
              <a:buSzPts val="4400"/>
              <a:buFont typeface="Microsoft Yahei"/>
              <a:buNone/>
            </a:pPr>
            <a:r>
              <a:rPr b="1" i="0" lang="en-US" sz="4800" u="none" cap="none" strike="noStrike">
                <a:solidFill>
                  <a:srgbClr val="0C7B93"/>
                </a:solidFill>
                <a:latin typeface="Calibri"/>
                <a:ea typeface="Calibri"/>
                <a:cs typeface="Calibri"/>
                <a:sym typeface="Calibri"/>
              </a:rPr>
              <a:t>TUJUAN</a:t>
            </a:r>
            <a:endParaRPr b="1" i="0" sz="4400" u="none" cap="none" strike="noStrike">
              <a:solidFill>
                <a:srgbClr val="0C7B93"/>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5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8" name="Shape 918"/>
        <p:cNvGrpSpPr/>
        <p:nvPr/>
      </p:nvGrpSpPr>
      <p:grpSpPr>
        <a:xfrm>
          <a:off x="0" y="0"/>
          <a:ext cx="0" cy="0"/>
          <a:chOff x="0" y="0"/>
          <a:chExt cx="0" cy="0"/>
        </a:xfrm>
      </p:grpSpPr>
      <p:sp>
        <p:nvSpPr>
          <p:cNvPr id="919" name="Google Shape;919;p11"/>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0" name="Google Shape;920;p11"/>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1" name="Google Shape;921;p1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22" name="Google Shape;922;p11"/>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923" name="Google Shape;923;p11"/>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130</a:t>
            </a:r>
            <a:endParaRPr b="0" i="0" sz="1400" u="none" cap="none" strike="noStrike">
              <a:solidFill>
                <a:srgbClr val="000000"/>
              </a:solidFill>
              <a:latin typeface="Arial"/>
              <a:ea typeface="Arial"/>
              <a:cs typeface="Arial"/>
              <a:sym typeface="Arial"/>
            </a:endParaRPr>
          </a:p>
        </p:txBody>
      </p:sp>
      <p:sp>
        <p:nvSpPr>
          <p:cNvPr id="924" name="Google Shape;924;p11"/>
          <p:cNvSpPr txBox="1"/>
          <p:nvPr/>
        </p:nvSpPr>
        <p:spPr>
          <a:xfrm>
            <a:off x="573446" y="1885024"/>
            <a:ext cx="9435300" cy="34269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isian blok II. Keterangan Petugas terkait PPL dan PML (nama, kode, tanggal pendataan/pemeriksaan, tanda tangan) dan responden (nama lengkap, tanda tangan, dan nomor handphone) terisi.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201, 203, dan 205 terisi dengan numerik, bukan alfabet atau karakter lain (*,”;.#).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202 dan 204 terisi dengan alfabet, bukan numerik atau karakter lain (*,”;.#).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hasil pendataan keluarga pada rincian 205 terisi. Jika jawaban rincian 205 berkode 3, 4, atau 5, maka rincian setelah blok II tidak terisi dan pastikan terdapat Berita Acara Non Respon PAPI</a:t>
            </a:r>
            <a:endParaRPr b="0" i="0" sz="1600" u="none" cap="none" strike="noStrike">
              <a:solidFill>
                <a:schemeClr val="dk1"/>
              </a:solidFill>
              <a:latin typeface="Calibri"/>
              <a:ea typeface="Calibri"/>
              <a:cs typeface="Calibri"/>
              <a:sym typeface="Calibri"/>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Rincian 201 rentang tanggal dari 1-31, bulan terisi 10 dan 11, tahun harus terisi 2022. Jika terisi bulan 10 maka tanggal yang terisi 15-31. Jika bulan terisi 11, maka tanggal terisi 1-14.</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Rincian 203 rentang tanggal dari 1-31, bulan terisi 10 dan 11, tahun harus terisi 2022. Jika terisi bulan 10 maka tanggal yang terisi 16-31, Jika bulan terisi 11 maka tanggal terisi 1-15.</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Tanggal bulan dan tahun di rincian 203 tidak boleh lebih dahulu dari tanggal bulan dan tahun rincian 201.</a:t>
            </a:r>
            <a:endParaRPr b="0" i="0" sz="1600" u="none" cap="none" strike="noStrike">
              <a:solidFill>
                <a:schemeClr val="dk1"/>
              </a:solidFill>
              <a:latin typeface="Calibri"/>
              <a:ea typeface="Calibri"/>
              <a:cs typeface="Calibri"/>
              <a:sym typeface="Calibri"/>
            </a:endParaRPr>
          </a:p>
        </p:txBody>
      </p:sp>
      <p:sp>
        <p:nvSpPr>
          <p:cNvPr id="925" name="Google Shape;925;p11"/>
          <p:cNvSpPr/>
          <p:nvPr/>
        </p:nvSpPr>
        <p:spPr>
          <a:xfrm>
            <a:off x="357590" y="1395313"/>
            <a:ext cx="9867000" cy="4266000"/>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6" name="Google Shape;926;p11"/>
          <p:cNvSpPr txBox="1"/>
          <p:nvPr/>
        </p:nvSpPr>
        <p:spPr>
          <a:xfrm>
            <a:off x="851076" y="1216307"/>
            <a:ext cx="3451131"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II. KETERANGAN PETUGAS</a:t>
            </a:r>
            <a:endParaRPr b="0" i="0" sz="1400" u="none" cap="none" strike="noStrike">
              <a:solidFill>
                <a:srgbClr val="000000"/>
              </a:solidFill>
              <a:latin typeface="Arial"/>
              <a:ea typeface="Arial"/>
              <a:cs typeface="Arial"/>
              <a:sym typeface="Arial"/>
            </a:endParaRPr>
          </a:p>
        </p:txBody>
      </p:sp>
      <p:grpSp>
        <p:nvGrpSpPr>
          <p:cNvPr id="927" name="Google Shape;927;p11"/>
          <p:cNvGrpSpPr/>
          <p:nvPr/>
        </p:nvGrpSpPr>
        <p:grpSpPr>
          <a:xfrm flipH="1">
            <a:off x="10464355" y="2244288"/>
            <a:ext cx="1499359" cy="3767158"/>
            <a:chOff x="-3518258" y="2666616"/>
            <a:chExt cx="834382" cy="2121222"/>
          </a:xfrm>
        </p:grpSpPr>
        <p:grpSp>
          <p:nvGrpSpPr>
            <p:cNvPr id="928" name="Google Shape;928;p11"/>
            <p:cNvGrpSpPr/>
            <p:nvPr/>
          </p:nvGrpSpPr>
          <p:grpSpPr>
            <a:xfrm>
              <a:off x="-3463564" y="3427621"/>
              <a:ext cx="569592" cy="1360217"/>
              <a:chOff x="-3463564" y="3427621"/>
              <a:chExt cx="569592" cy="1360217"/>
            </a:xfrm>
          </p:grpSpPr>
          <p:sp>
            <p:nvSpPr>
              <p:cNvPr id="929" name="Google Shape;929;p11"/>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0" name="Google Shape;930;p11"/>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1" name="Google Shape;931;p11"/>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2" name="Google Shape;932;p11"/>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3" name="Google Shape;933;p11"/>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4" name="Google Shape;934;p11"/>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5" name="Google Shape;935;p11"/>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6" name="Google Shape;936;p11"/>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7" name="Google Shape;937;p11"/>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8" name="Google Shape;938;p11"/>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9" name="Google Shape;939;p11"/>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0" name="Google Shape;940;p11"/>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1" name="Google Shape;941;p11"/>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2" name="Google Shape;942;p11"/>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3" name="Google Shape;943;p11"/>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4" name="Google Shape;944;p11"/>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45" name="Google Shape;945;p11"/>
            <p:cNvGrpSpPr/>
            <p:nvPr/>
          </p:nvGrpSpPr>
          <p:grpSpPr>
            <a:xfrm>
              <a:off x="-3518258" y="2666616"/>
              <a:ext cx="834382" cy="968500"/>
              <a:chOff x="-3518258" y="2666616"/>
              <a:chExt cx="834382" cy="968500"/>
            </a:xfrm>
          </p:grpSpPr>
          <p:grpSp>
            <p:nvGrpSpPr>
              <p:cNvPr id="946" name="Google Shape;946;p11"/>
              <p:cNvGrpSpPr/>
              <p:nvPr/>
            </p:nvGrpSpPr>
            <p:grpSpPr>
              <a:xfrm>
                <a:off x="-3516453" y="3010325"/>
                <a:ext cx="738887" cy="583486"/>
                <a:chOff x="-3516453" y="3010325"/>
                <a:chExt cx="738887" cy="583486"/>
              </a:xfrm>
            </p:grpSpPr>
            <p:sp>
              <p:nvSpPr>
                <p:cNvPr id="947" name="Google Shape;947;p11"/>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8" name="Google Shape;948;p11"/>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9" name="Google Shape;949;p11"/>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50" name="Google Shape;950;p11"/>
              <p:cNvGrpSpPr/>
              <p:nvPr/>
            </p:nvGrpSpPr>
            <p:grpSpPr>
              <a:xfrm>
                <a:off x="-3333663" y="2666616"/>
                <a:ext cx="283201" cy="453846"/>
                <a:chOff x="-3333663" y="2666616"/>
                <a:chExt cx="283201" cy="453846"/>
              </a:xfrm>
            </p:grpSpPr>
            <p:sp>
              <p:nvSpPr>
                <p:cNvPr id="951" name="Google Shape;951;p11"/>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2" name="Google Shape;952;p11"/>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3" name="Google Shape;953;p11"/>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4" name="Google Shape;954;p11"/>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5" name="Google Shape;955;p11"/>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6" name="Google Shape;956;p11"/>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7" name="Google Shape;957;p11"/>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8" name="Google Shape;958;p11"/>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9" name="Google Shape;959;p11"/>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0" name="Google Shape;960;p11"/>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1" name="Google Shape;961;p11"/>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2" name="Google Shape;962;p11"/>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63" name="Google Shape;963;p11"/>
              <p:cNvGrpSpPr/>
              <p:nvPr/>
            </p:nvGrpSpPr>
            <p:grpSpPr>
              <a:xfrm>
                <a:off x="-3518258" y="2925571"/>
                <a:ext cx="330775" cy="475626"/>
                <a:chOff x="-3518258" y="2925571"/>
                <a:chExt cx="330775" cy="475626"/>
              </a:xfrm>
            </p:grpSpPr>
            <p:sp>
              <p:nvSpPr>
                <p:cNvPr id="964" name="Google Shape;964;p11"/>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5" name="Google Shape;965;p11"/>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6" name="Google Shape;966;p11"/>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7" name="Google Shape;967;p11"/>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8" name="Google Shape;968;p11"/>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9" name="Google Shape;969;p11"/>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0" name="Google Shape;970;p11"/>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1" name="Google Shape;971;p11"/>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72" name="Google Shape;972;p11"/>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3" name="Google Shape;973;p11"/>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4" name="Google Shape;974;p11"/>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5" name="Google Shape;975;p11"/>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6" name="Google Shape;976;p11"/>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7" name="Google Shape;977;p11"/>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8" name="Google Shape;978;p11"/>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9" name="Google Shape;979;p11"/>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0" name="Google Shape;980;p11"/>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1" name="Google Shape;981;p11"/>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2" name="Google Shape;982;p11"/>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7" name="Shape 987"/>
        <p:cNvGrpSpPr/>
        <p:nvPr/>
      </p:nvGrpSpPr>
      <p:grpSpPr>
        <a:xfrm>
          <a:off x="0" y="0"/>
          <a:ext cx="0" cy="0"/>
          <a:chOff x="0" y="0"/>
          <a:chExt cx="0" cy="0"/>
        </a:xfrm>
      </p:grpSpPr>
      <p:sp>
        <p:nvSpPr>
          <p:cNvPr id="988" name="Google Shape;988;p12"/>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89" name="Google Shape;989;p12"/>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0" name="Google Shape;990;p1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991" name="Google Shape;991;p12"/>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992" name="Google Shape;992;p12"/>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131</a:t>
            </a:r>
            <a:endParaRPr b="0" i="0" sz="1400" u="none" cap="none" strike="noStrike">
              <a:solidFill>
                <a:srgbClr val="000000"/>
              </a:solidFill>
              <a:latin typeface="Arial"/>
              <a:ea typeface="Arial"/>
              <a:cs typeface="Arial"/>
              <a:sym typeface="Arial"/>
            </a:endParaRPr>
          </a:p>
        </p:txBody>
      </p:sp>
      <p:sp>
        <p:nvSpPr>
          <p:cNvPr id="993" name="Google Shape;993;p12"/>
          <p:cNvSpPr txBox="1"/>
          <p:nvPr/>
        </p:nvSpPr>
        <p:spPr>
          <a:xfrm>
            <a:off x="592913" y="1909221"/>
            <a:ext cx="9435337" cy="344491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301.a terisi dengan salah satu kode 1, 2, 3, 4, atau 5.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301.b hanya terisi jika rincian 301.a berkode 1.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301.b terisi dengan salah satu kode 1, 2, 3, 4, 5, atau 6.</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302 terisi dengan numerik, bukan alfabet atau karakter lain (*,”;.#).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isian rincian 302 berada pada rentang 003 – 997. Apabila luas lantai lebih dari 997 m2, maka tuliskan 997 pada kotak jawaban yang tersedia.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303 terisi dengan salah satu kode 1, 2, 3, 4, 5, 6, 7, 8, atau 9.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304 terisi dengan salah satu kode 1, 2, 3, 4, 5, 6, atau 7.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305 terisi dengan salah satu kode 1, 2, 3, 4, 5, 6, 7, atau 8.</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306.a terisi dengan salah satu kode 01, 02, 03, …, hingga 11 dan dituliskan dalam dua digit.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306.b hanya terisi jika rincian 306.a berkode 4, 5, 6, 7, atau 8.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306.b terisi dengan salah satu kode 1, 2, atau 8. </a:t>
            </a:r>
            <a:endParaRPr b="0" i="0" sz="1400" u="none" cap="none" strike="noStrike">
              <a:solidFill>
                <a:srgbClr val="000000"/>
              </a:solidFill>
              <a:latin typeface="Arial"/>
              <a:ea typeface="Arial"/>
              <a:cs typeface="Arial"/>
              <a:sym typeface="Arial"/>
            </a:endParaRPr>
          </a:p>
        </p:txBody>
      </p:sp>
      <p:sp>
        <p:nvSpPr>
          <p:cNvPr id="994" name="Google Shape;994;p12"/>
          <p:cNvSpPr/>
          <p:nvPr/>
        </p:nvSpPr>
        <p:spPr>
          <a:xfrm>
            <a:off x="358815" y="1400973"/>
            <a:ext cx="9867024" cy="4245880"/>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5" name="Google Shape;995;p12"/>
          <p:cNvSpPr txBox="1"/>
          <p:nvPr/>
        </p:nvSpPr>
        <p:spPr>
          <a:xfrm>
            <a:off x="704319" y="1211147"/>
            <a:ext cx="4093454"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III. KETERANGAN PERUMAHAN</a:t>
            </a:r>
            <a:r>
              <a:rPr b="0" i="0" lang="en-US" sz="1200" u="none" cap="none" strike="noStrike">
                <a:solidFill>
                  <a:srgbClr val="142850"/>
                </a:solidFill>
                <a:latin typeface="Calibri"/>
                <a:ea typeface="Calibri"/>
                <a:cs typeface="Calibri"/>
                <a:sym typeface="Calibri"/>
              </a:rPr>
              <a:t> [1]</a:t>
            </a:r>
            <a:endParaRPr b="1" i="0" sz="1800" u="none" cap="none" strike="noStrike">
              <a:solidFill>
                <a:srgbClr val="27496D"/>
              </a:solidFill>
              <a:latin typeface="Calibri"/>
              <a:ea typeface="Calibri"/>
              <a:cs typeface="Calibri"/>
              <a:sym typeface="Calibri"/>
            </a:endParaRPr>
          </a:p>
        </p:txBody>
      </p:sp>
      <p:grpSp>
        <p:nvGrpSpPr>
          <p:cNvPr id="996" name="Google Shape;996;p12"/>
          <p:cNvGrpSpPr/>
          <p:nvPr/>
        </p:nvGrpSpPr>
        <p:grpSpPr>
          <a:xfrm flipH="1">
            <a:off x="10464355" y="2244288"/>
            <a:ext cx="1499359" cy="3767158"/>
            <a:chOff x="-3518258" y="2666616"/>
            <a:chExt cx="834382" cy="2121222"/>
          </a:xfrm>
        </p:grpSpPr>
        <p:grpSp>
          <p:nvGrpSpPr>
            <p:cNvPr id="997" name="Google Shape;997;p12"/>
            <p:cNvGrpSpPr/>
            <p:nvPr/>
          </p:nvGrpSpPr>
          <p:grpSpPr>
            <a:xfrm>
              <a:off x="-3463564" y="3427621"/>
              <a:ext cx="569592" cy="1360217"/>
              <a:chOff x="-3463564" y="3427621"/>
              <a:chExt cx="569592" cy="1360217"/>
            </a:xfrm>
          </p:grpSpPr>
          <p:sp>
            <p:nvSpPr>
              <p:cNvPr id="998" name="Google Shape;998;p12"/>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9" name="Google Shape;999;p12"/>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0" name="Google Shape;1000;p12"/>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1" name="Google Shape;1001;p12"/>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2" name="Google Shape;1002;p12"/>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3" name="Google Shape;1003;p12"/>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4" name="Google Shape;1004;p12"/>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5" name="Google Shape;1005;p12"/>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6" name="Google Shape;1006;p12"/>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7" name="Google Shape;1007;p12"/>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8" name="Google Shape;1008;p12"/>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9" name="Google Shape;1009;p12"/>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0" name="Google Shape;1010;p12"/>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1" name="Google Shape;1011;p12"/>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2" name="Google Shape;1012;p12"/>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3" name="Google Shape;1013;p12"/>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14" name="Google Shape;1014;p12"/>
            <p:cNvGrpSpPr/>
            <p:nvPr/>
          </p:nvGrpSpPr>
          <p:grpSpPr>
            <a:xfrm>
              <a:off x="-3518258" y="2666616"/>
              <a:ext cx="834382" cy="968500"/>
              <a:chOff x="-3518258" y="2666616"/>
              <a:chExt cx="834382" cy="968500"/>
            </a:xfrm>
          </p:grpSpPr>
          <p:grpSp>
            <p:nvGrpSpPr>
              <p:cNvPr id="1015" name="Google Shape;1015;p12"/>
              <p:cNvGrpSpPr/>
              <p:nvPr/>
            </p:nvGrpSpPr>
            <p:grpSpPr>
              <a:xfrm>
                <a:off x="-3516453" y="3010325"/>
                <a:ext cx="738887" cy="583486"/>
                <a:chOff x="-3516453" y="3010325"/>
                <a:chExt cx="738887" cy="583486"/>
              </a:xfrm>
            </p:grpSpPr>
            <p:sp>
              <p:nvSpPr>
                <p:cNvPr id="1016" name="Google Shape;1016;p12"/>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7" name="Google Shape;1017;p12"/>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8" name="Google Shape;1018;p12"/>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19" name="Google Shape;1019;p12"/>
              <p:cNvGrpSpPr/>
              <p:nvPr/>
            </p:nvGrpSpPr>
            <p:grpSpPr>
              <a:xfrm>
                <a:off x="-3333663" y="2666616"/>
                <a:ext cx="283201" cy="453846"/>
                <a:chOff x="-3333663" y="2666616"/>
                <a:chExt cx="283201" cy="453846"/>
              </a:xfrm>
            </p:grpSpPr>
            <p:sp>
              <p:nvSpPr>
                <p:cNvPr id="1020" name="Google Shape;1020;p12"/>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1" name="Google Shape;1021;p12"/>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2" name="Google Shape;1022;p12"/>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3" name="Google Shape;1023;p12"/>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4" name="Google Shape;1024;p12"/>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5" name="Google Shape;1025;p12"/>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6" name="Google Shape;1026;p12"/>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7" name="Google Shape;1027;p12"/>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8" name="Google Shape;1028;p12"/>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9" name="Google Shape;1029;p12"/>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0" name="Google Shape;1030;p12"/>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1" name="Google Shape;1031;p12"/>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32" name="Google Shape;1032;p12"/>
              <p:cNvGrpSpPr/>
              <p:nvPr/>
            </p:nvGrpSpPr>
            <p:grpSpPr>
              <a:xfrm>
                <a:off x="-3518258" y="2925571"/>
                <a:ext cx="330775" cy="475626"/>
                <a:chOff x="-3518258" y="2925571"/>
                <a:chExt cx="330775" cy="475626"/>
              </a:xfrm>
            </p:grpSpPr>
            <p:sp>
              <p:nvSpPr>
                <p:cNvPr id="1033" name="Google Shape;1033;p12"/>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4" name="Google Shape;1034;p12"/>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5" name="Google Shape;1035;p12"/>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6" name="Google Shape;1036;p12"/>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7" name="Google Shape;1037;p12"/>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8" name="Google Shape;1038;p12"/>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9" name="Google Shape;1039;p12"/>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0" name="Google Shape;1040;p12"/>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41" name="Google Shape;1041;p12"/>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2" name="Google Shape;1042;p12"/>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3" name="Google Shape;1043;p12"/>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4" name="Google Shape;1044;p12"/>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5" name="Google Shape;1045;p12"/>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6" name="Google Shape;1046;p12"/>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7" name="Google Shape;1047;p12"/>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8" name="Google Shape;1048;p12"/>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9" name="Google Shape;1049;p12"/>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0" name="Google Shape;1050;p12"/>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1" name="Google Shape;1051;p12"/>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6" name="Shape 1056"/>
        <p:cNvGrpSpPr/>
        <p:nvPr/>
      </p:nvGrpSpPr>
      <p:grpSpPr>
        <a:xfrm>
          <a:off x="0" y="0"/>
          <a:ext cx="0" cy="0"/>
          <a:chOff x="0" y="0"/>
          <a:chExt cx="0" cy="0"/>
        </a:xfrm>
      </p:grpSpPr>
      <p:sp>
        <p:nvSpPr>
          <p:cNvPr id="1057" name="Google Shape;1057;p13"/>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8" name="Google Shape;1058;p13"/>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9" name="Google Shape;1059;p1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060" name="Google Shape;1060;p13"/>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1061" name="Google Shape;1061;p13"/>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131</a:t>
            </a:r>
            <a:endParaRPr b="0" i="0" sz="1400" u="none" cap="none" strike="noStrike">
              <a:solidFill>
                <a:srgbClr val="000000"/>
              </a:solidFill>
              <a:latin typeface="Arial"/>
              <a:ea typeface="Arial"/>
              <a:cs typeface="Arial"/>
              <a:sym typeface="Arial"/>
            </a:endParaRPr>
          </a:p>
        </p:txBody>
      </p:sp>
      <p:sp>
        <p:nvSpPr>
          <p:cNvPr id="1062" name="Google Shape;1062;p13"/>
          <p:cNvSpPr txBox="1"/>
          <p:nvPr/>
        </p:nvSpPr>
        <p:spPr>
          <a:xfrm>
            <a:off x="592913" y="1909221"/>
            <a:ext cx="9435337" cy="2883482"/>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Calibri"/>
              <a:buAutoNum type="arabicPeriod" startAt="12"/>
            </a:pPr>
            <a:r>
              <a:rPr b="0" i="0" lang="en-US" sz="1600" u="none" cap="none" strike="noStrike">
                <a:solidFill>
                  <a:schemeClr val="dk1"/>
                </a:solidFill>
                <a:latin typeface="Calibri"/>
                <a:ea typeface="Calibri"/>
                <a:cs typeface="Calibri"/>
                <a:sym typeface="Calibri"/>
              </a:rPr>
              <a:t>Pastikan rincian 307.a terisi dengan salah satu kode 1, 2, 3, atau 4.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startAt="12"/>
            </a:pPr>
            <a:r>
              <a:rPr b="0" i="0" lang="en-US" sz="1600" u="none" cap="none" strike="noStrike">
                <a:solidFill>
                  <a:schemeClr val="dk1"/>
                </a:solidFill>
                <a:latin typeface="Calibri"/>
                <a:ea typeface="Calibri"/>
                <a:cs typeface="Calibri"/>
                <a:sym typeface="Calibri"/>
              </a:rPr>
              <a:t>Pastikan rincian 307.b hanya terisi jika rincian 307.a berkode 1.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startAt="12"/>
            </a:pPr>
            <a:r>
              <a:rPr b="0" i="0" lang="en-US" sz="1600" u="none" cap="none" strike="noStrike">
                <a:solidFill>
                  <a:schemeClr val="dk1"/>
                </a:solidFill>
                <a:latin typeface="Calibri"/>
                <a:ea typeface="Calibri"/>
                <a:cs typeface="Calibri"/>
                <a:sym typeface="Calibri"/>
              </a:rPr>
              <a:t>Pastikan rincian 307.b terisi dengan salah satu kode 1, 2, 3, 4, atau 5. Pastikan isian dituliskan pada kotak b1, b2, atau b3, sesuai dengan banyaknya meteran listrik yang ada di rumah tersebut.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startAt="12"/>
            </a:pPr>
            <a:r>
              <a:rPr b="0" i="0" lang="en-US" sz="1600" u="none" cap="none" strike="noStrike">
                <a:solidFill>
                  <a:schemeClr val="dk1"/>
                </a:solidFill>
                <a:latin typeface="Calibri"/>
                <a:ea typeface="Calibri"/>
                <a:cs typeface="Calibri"/>
                <a:sym typeface="Calibri"/>
              </a:rPr>
              <a:t>Pastikan rincian 308 terisi dengan salah satu kode 00, 01, 02, 03, …, hingga 11 dan dituliskan dalam dua digit.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startAt="12"/>
            </a:pPr>
            <a:r>
              <a:rPr b="0" i="0" lang="en-US" sz="1600" u="none" cap="none" strike="noStrike">
                <a:solidFill>
                  <a:schemeClr val="dk1"/>
                </a:solidFill>
                <a:latin typeface="Calibri"/>
                <a:ea typeface="Calibri"/>
                <a:cs typeface="Calibri"/>
                <a:sym typeface="Calibri"/>
              </a:rPr>
              <a:t>Pastikan rincian 309.a terisi dengan salah satu kode 1, 2, 3, 4, 5, atau 6.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startAt="12"/>
            </a:pPr>
            <a:r>
              <a:rPr b="0" i="0" lang="en-US" sz="1600" u="none" cap="none" strike="noStrike">
                <a:solidFill>
                  <a:schemeClr val="dk1"/>
                </a:solidFill>
                <a:latin typeface="Calibri"/>
                <a:ea typeface="Calibri"/>
                <a:cs typeface="Calibri"/>
                <a:sym typeface="Calibri"/>
              </a:rPr>
              <a:t>Pastikan rincian 309.b hanya terisi jika rincian 309.a berkode 1, 2, atau 3.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startAt="12"/>
            </a:pPr>
            <a:r>
              <a:rPr b="0" i="0" lang="en-US" sz="1600" u="none" cap="none" strike="noStrike">
                <a:solidFill>
                  <a:schemeClr val="dk1"/>
                </a:solidFill>
                <a:latin typeface="Calibri"/>
                <a:ea typeface="Calibri"/>
                <a:cs typeface="Calibri"/>
                <a:sym typeface="Calibri"/>
              </a:rPr>
              <a:t>Pastikan rincian 309.b terisi dengan salah satu kode 1, 2, 3, atau 4.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startAt="12"/>
            </a:pPr>
            <a:r>
              <a:rPr b="0" i="0" lang="en-US" sz="1600" u="none" cap="none" strike="noStrike">
                <a:solidFill>
                  <a:schemeClr val="dk1"/>
                </a:solidFill>
                <a:latin typeface="Calibri"/>
                <a:ea typeface="Calibri"/>
                <a:cs typeface="Calibri"/>
                <a:sym typeface="Calibri"/>
              </a:rPr>
              <a:t>Pastikan rincian 310 terisi dengan salah satu kode 1, 2, 3, 4, 5, atau 6. </a:t>
            </a:r>
            <a:endParaRPr b="0" i="0" sz="1600" u="none" cap="none" strike="noStrike">
              <a:solidFill>
                <a:schemeClr val="dk1"/>
              </a:solidFill>
              <a:latin typeface="Calibri"/>
              <a:ea typeface="Calibri"/>
              <a:cs typeface="Calibri"/>
              <a:sym typeface="Calibri"/>
            </a:endParaRPr>
          </a:p>
        </p:txBody>
      </p:sp>
      <p:sp>
        <p:nvSpPr>
          <p:cNvPr id="1063" name="Google Shape;1063;p13"/>
          <p:cNvSpPr/>
          <p:nvPr/>
        </p:nvSpPr>
        <p:spPr>
          <a:xfrm>
            <a:off x="358815" y="1400973"/>
            <a:ext cx="9867024" cy="3735471"/>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4" name="Google Shape;1064;p13"/>
          <p:cNvSpPr txBox="1"/>
          <p:nvPr/>
        </p:nvSpPr>
        <p:spPr>
          <a:xfrm>
            <a:off x="704319" y="1211147"/>
            <a:ext cx="4093454"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III. KETERANGAN PERUMAHAN</a:t>
            </a:r>
            <a:r>
              <a:rPr b="0" i="0" lang="en-US" sz="1200" u="none" cap="none" strike="noStrike">
                <a:solidFill>
                  <a:srgbClr val="142850"/>
                </a:solidFill>
                <a:latin typeface="Calibri"/>
                <a:ea typeface="Calibri"/>
                <a:cs typeface="Calibri"/>
                <a:sym typeface="Calibri"/>
              </a:rPr>
              <a:t> [2]</a:t>
            </a:r>
            <a:endParaRPr b="1" i="0" sz="1800" u="none" cap="none" strike="noStrike">
              <a:solidFill>
                <a:srgbClr val="27496D"/>
              </a:solidFill>
              <a:latin typeface="Calibri"/>
              <a:ea typeface="Calibri"/>
              <a:cs typeface="Calibri"/>
              <a:sym typeface="Calibri"/>
            </a:endParaRPr>
          </a:p>
        </p:txBody>
      </p:sp>
      <p:grpSp>
        <p:nvGrpSpPr>
          <p:cNvPr id="1065" name="Google Shape;1065;p13"/>
          <p:cNvGrpSpPr/>
          <p:nvPr/>
        </p:nvGrpSpPr>
        <p:grpSpPr>
          <a:xfrm flipH="1">
            <a:off x="10464355" y="2244288"/>
            <a:ext cx="1499359" cy="3767158"/>
            <a:chOff x="-3518258" y="2666616"/>
            <a:chExt cx="834382" cy="2121222"/>
          </a:xfrm>
        </p:grpSpPr>
        <p:grpSp>
          <p:nvGrpSpPr>
            <p:cNvPr id="1066" name="Google Shape;1066;p13"/>
            <p:cNvGrpSpPr/>
            <p:nvPr/>
          </p:nvGrpSpPr>
          <p:grpSpPr>
            <a:xfrm>
              <a:off x="-3463564" y="3427621"/>
              <a:ext cx="569592" cy="1360217"/>
              <a:chOff x="-3463564" y="3427621"/>
              <a:chExt cx="569592" cy="1360217"/>
            </a:xfrm>
          </p:grpSpPr>
          <p:sp>
            <p:nvSpPr>
              <p:cNvPr id="1067" name="Google Shape;1067;p13"/>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8" name="Google Shape;1068;p13"/>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69" name="Google Shape;1069;p13"/>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0" name="Google Shape;1070;p13"/>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1" name="Google Shape;1071;p13"/>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2" name="Google Shape;1072;p13"/>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3" name="Google Shape;1073;p13"/>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4" name="Google Shape;1074;p13"/>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5" name="Google Shape;1075;p13"/>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6" name="Google Shape;1076;p13"/>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7" name="Google Shape;1077;p13"/>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8" name="Google Shape;1078;p13"/>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79" name="Google Shape;1079;p13"/>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0" name="Google Shape;1080;p13"/>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1" name="Google Shape;1081;p13"/>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2" name="Google Shape;1082;p13"/>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83" name="Google Shape;1083;p13"/>
            <p:cNvGrpSpPr/>
            <p:nvPr/>
          </p:nvGrpSpPr>
          <p:grpSpPr>
            <a:xfrm>
              <a:off x="-3518258" y="2666616"/>
              <a:ext cx="834382" cy="968500"/>
              <a:chOff x="-3518258" y="2666616"/>
              <a:chExt cx="834382" cy="968500"/>
            </a:xfrm>
          </p:grpSpPr>
          <p:grpSp>
            <p:nvGrpSpPr>
              <p:cNvPr id="1084" name="Google Shape;1084;p13"/>
              <p:cNvGrpSpPr/>
              <p:nvPr/>
            </p:nvGrpSpPr>
            <p:grpSpPr>
              <a:xfrm>
                <a:off x="-3516453" y="3010325"/>
                <a:ext cx="738887" cy="583486"/>
                <a:chOff x="-3516453" y="3010325"/>
                <a:chExt cx="738887" cy="583486"/>
              </a:xfrm>
            </p:grpSpPr>
            <p:sp>
              <p:nvSpPr>
                <p:cNvPr id="1085" name="Google Shape;1085;p13"/>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6" name="Google Shape;1086;p13"/>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87" name="Google Shape;1087;p13"/>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88" name="Google Shape;1088;p13"/>
              <p:cNvGrpSpPr/>
              <p:nvPr/>
            </p:nvGrpSpPr>
            <p:grpSpPr>
              <a:xfrm>
                <a:off x="-3333663" y="2666616"/>
                <a:ext cx="283201" cy="453846"/>
                <a:chOff x="-3333663" y="2666616"/>
                <a:chExt cx="283201" cy="453846"/>
              </a:xfrm>
            </p:grpSpPr>
            <p:sp>
              <p:nvSpPr>
                <p:cNvPr id="1089" name="Google Shape;1089;p13"/>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0" name="Google Shape;1090;p13"/>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1" name="Google Shape;1091;p13"/>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2" name="Google Shape;1092;p13"/>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3" name="Google Shape;1093;p13"/>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4" name="Google Shape;1094;p13"/>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5" name="Google Shape;1095;p13"/>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6" name="Google Shape;1096;p13"/>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7" name="Google Shape;1097;p13"/>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8" name="Google Shape;1098;p13"/>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9" name="Google Shape;1099;p13"/>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0" name="Google Shape;1100;p13"/>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01" name="Google Shape;1101;p13"/>
              <p:cNvGrpSpPr/>
              <p:nvPr/>
            </p:nvGrpSpPr>
            <p:grpSpPr>
              <a:xfrm>
                <a:off x="-3518258" y="2925571"/>
                <a:ext cx="330775" cy="475626"/>
                <a:chOff x="-3518258" y="2925571"/>
                <a:chExt cx="330775" cy="475626"/>
              </a:xfrm>
            </p:grpSpPr>
            <p:sp>
              <p:nvSpPr>
                <p:cNvPr id="1102" name="Google Shape;1102;p13"/>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3" name="Google Shape;1103;p13"/>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4" name="Google Shape;1104;p13"/>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5" name="Google Shape;1105;p13"/>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6" name="Google Shape;1106;p13"/>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7" name="Google Shape;1107;p13"/>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8" name="Google Shape;1108;p13"/>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9" name="Google Shape;1109;p13"/>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10" name="Google Shape;1110;p13"/>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1" name="Google Shape;1111;p13"/>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2" name="Google Shape;1112;p13"/>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3" name="Google Shape;1113;p13"/>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4" name="Google Shape;1114;p13"/>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5" name="Google Shape;1115;p13"/>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6" name="Google Shape;1116;p13"/>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7" name="Google Shape;1117;p13"/>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8" name="Google Shape;1118;p13"/>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9" name="Google Shape;1119;p13"/>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0" name="Google Shape;1120;p13"/>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5" name="Shape 1125"/>
        <p:cNvGrpSpPr/>
        <p:nvPr/>
      </p:nvGrpSpPr>
      <p:grpSpPr>
        <a:xfrm>
          <a:off x="0" y="0"/>
          <a:ext cx="0" cy="0"/>
          <a:chOff x="0" y="0"/>
          <a:chExt cx="0" cy="0"/>
        </a:xfrm>
      </p:grpSpPr>
      <p:sp>
        <p:nvSpPr>
          <p:cNvPr id="1126" name="Google Shape;1126;p15"/>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7" name="Google Shape;1127;p15"/>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8" name="Google Shape;1128;p1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29" name="Google Shape;1129;p15"/>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1130" name="Google Shape;1130;p15"/>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133</a:t>
            </a:r>
            <a:endParaRPr b="0" i="0" sz="1400" u="none" cap="none" strike="noStrike">
              <a:solidFill>
                <a:srgbClr val="000000"/>
              </a:solidFill>
              <a:latin typeface="Arial"/>
              <a:ea typeface="Arial"/>
              <a:cs typeface="Arial"/>
              <a:sym typeface="Arial"/>
            </a:endParaRPr>
          </a:p>
        </p:txBody>
      </p:sp>
      <p:sp>
        <p:nvSpPr>
          <p:cNvPr id="1131" name="Google Shape;1131;p15"/>
          <p:cNvSpPr txBox="1"/>
          <p:nvPr/>
        </p:nvSpPr>
        <p:spPr>
          <a:xfrm>
            <a:off x="592913" y="1909221"/>
            <a:ext cx="9435337" cy="456778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Arial"/>
              <a:buAutoNum type="arabicPeriod"/>
            </a:pPr>
            <a:r>
              <a:rPr b="0" i="0" lang="en-US" sz="1600" u="none" cap="none" strike="noStrike">
                <a:solidFill>
                  <a:schemeClr val="dk1"/>
                </a:solidFill>
                <a:latin typeface="Calibri"/>
                <a:ea typeface="Calibri"/>
                <a:cs typeface="Calibri"/>
                <a:sym typeface="Calibri"/>
              </a:rPr>
              <a:t>Pastikan pengisian rincian 401 terkait nomor urut anggota keluarga adalah menggunakan numerik, bukan alfabet atau karakter lain (*,”;.#).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a:pPr>
            <a:r>
              <a:rPr b="0" i="0" lang="en-US" sz="1600" u="none" cap="none" strike="noStrike">
                <a:solidFill>
                  <a:schemeClr val="dk1"/>
                </a:solidFill>
                <a:latin typeface="Calibri"/>
                <a:ea typeface="Calibri"/>
                <a:cs typeface="Calibri"/>
                <a:sym typeface="Calibri"/>
              </a:rPr>
              <a:t>Jika anggota keluarga lebih dari 5 orang, gunakan kuesioner tambahan dan pastikan PPL menuliskan nomor urutan kuesionernya pada halaman pertama kuesioner tambahan tersebut. Nomor urut anggota keluarga yang dituliskan di kuesioner tambahan dimulai dari 6, 7, dan seterusnya (sesuai dengan jumlah anggota keluarga tersebut).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a:pPr>
            <a:r>
              <a:rPr b="0" i="0" lang="en-US" sz="1600" u="none" cap="none" strike="noStrike">
                <a:solidFill>
                  <a:schemeClr val="dk1"/>
                </a:solidFill>
                <a:latin typeface="Calibri"/>
                <a:ea typeface="Calibri"/>
                <a:cs typeface="Calibri"/>
                <a:sym typeface="Calibri"/>
              </a:rPr>
              <a:t>Pastikan pengisian rincian 402 terkait nama anggota keluarga menggunakan huruf kapital dan menggunakan alfabet, bukan numerik.</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a:pPr>
            <a:r>
              <a:rPr b="0" i="0" lang="en-US" sz="1600" u="none" cap="none" strike="noStrike">
                <a:solidFill>
                  <a:schemeClr val="dk1"/>
                </a:solidFill>
                <a:latin typeface="Calibri"/>
                <a:ea typeface="Calibri"/>
                <a:cs typeface="Calibri"/>
                <a:sym typeface="Calibri"/>
              </a:rPr>
              <a:t>Pastikan rincian 403 adalah numerik, bukan alfabet atau karakter lain (*,”;.#).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a:pPr>
            <a:r>
              <a:rPr b="0" i="0" lang="en-US" sz="1600" u="none" cap="none" strike="noStrike">
                <a:solidFill>
                  <a:schemeClr val="dk1"/>
                </a:solidFill>
                <a:latin typeface="Calibri"/>
                <a:ea typeface="Calibri"/>
                <a:cs typeface="Calibri"/>
                <a:sym typeface="Calibri"/>
              </a:rPr>
              <a:t>Pastikan pengisian NIK berjumlah 16 digit angka.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a:pPr>
            <a:r>
              <a:rPr b="0" i="0" lang="en-US" sz="1600" u="none" cap="none" strike="noStrike">
                <a:solidFill>
                  <a:schemeClr val="dk1"/>
                </a:solidFill>
                <a:latin typeface="Calibri"/>
                <a:ea typeface="Calibri"/>
                <a:cs typeface="Calibri"/>
                <a:sym typeface="Calibri"/>
              </a:rPr>
              <a:t>Digit ketujuh pada NIK merepresentasikan jenis kelamin, pastikan isian tersebut sesuai dengan jawaban pada rincian 405 terkait jenis kelamin. Adapun pengaturannya adalah: </a:t>
            </a:r>
            <a:endParaRPr b="0" i="0" sz="1400" u="none" cap="none" strike="noStrike">
              <a:solidFill>
                <a:srgbClr val="000000"/>
              </a:solidFill>
              <a:latin typeface="Arial"/>
              <a:ea typeface="Arial"/>
              <a:cs typeface="Arial"/>
              <a:sym typeface="Arial"/>
            </a:endParaRPr>
          </a:p>
          <a:p>
            <a:pPr indent="-342900" lvl="1" marL="800100" marR="0" rtl="0" algn="just">
              <a:lnSpc>
                <a:spcPct val="114000"/>
              </a:lnSpc>
              <a:spcBef>
                <a:spcPts val="0"/>
              </a:spcBef>
              <a:spcAft>
                <a:spcPts val="0"/>
              </a:spcAft>
              <a:buClr>
                <a:schemeClr val="dk1"/>
              </a:buClr>
              <a:buSzPts val="1600"/>
              <a:buFont typeface="Arial"/>
              <a:buAutoNum type="arabicPeriod"/>
            </a:pPr>
            <a:r>
              <a:rPr b="0" i="0" lang="en-US" sz="1600" u="none" cap="none" strike="noStrike">
                <a:solidFill>
                  <a:schemeClr val="dk1"/>
                </a:solidFill>
                <a:latin typeface="Calibri"/>
                <a:ea typeface="Calibri"/>
                <a:cs typeface="Calibri"/>
                <a:sym typeface="Calibri"/>
              </a:rPr>
              <a:t>Angka 0, 1, 2, atau 3 untuk jenis kelamin laki-laki (405 = 1) </a:t>
            </a:r>
            <a:endParaRPr b="0" i="0" sz="1400" u="none" cap="none" strike="noStrike">
              <a:solidFill>
                <a:srgbClr val="000000"/>
              </a:solidFill>
              <a:latin typeface="Arial"/>
              <a:ea typeface="Arial"/>
              <a:cs typeface="Arial"/>
              <a:sym typeface="Arial"/>
            </a:endParaRPr>
          </a:p>
          <a:p>
            <a:pPr indent="-342900" lvl="1" marL="800100" marR="0" rtl="0" algn="just">
              <a:lnSpc>
                <a:spcPct val="114000"/>
              </a:lnSpc>
              <a:spcBef>
                <a:spcPts val="0"/>
              </a:spcBef>
              <a:spcAft>
                <a:spcPts val="0"/>
              </a:spcAft>
              <a:buClr>
                <a:schemeClr val="dk1"/>
              </a:buClr>
              <a:buSzPts val="1600"/>
              <a:buFont typeface="Arial"/>
              <a:buAutoNum type="arabicPeriod"/>
            </a:pPr>
            <a:r>
              <a:rPr b="0" i="0" lang="en-US" sz="1600" u="none" cap="none" strike="noStrike">
                <a:solidFill>
                  <a:schemeClr val="dk1"/>
                </a:solidFill>
                <a:latin typeface="Calibri"/>
                <a:ea typeface="Calibri"/>
                <a:cs typeface="Calibri"/>
                <a:sym typeface="Calibri"/>
              </a:rPr>
              <a:t>Angka 4, 5, 6, atau 7 untuk jenis kelamin perempuan (405 = 2)</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a:pPr>
            <a:r>
              <a:rPr b="0" i="0" lang="en-US" sz="1600" u="none" cap="none" strike="noStrike">
                <a:solidFill>
                  <a:schemeClr val="dk1"/>
                </a:solidFill>
                <a:latin typeface="Calibri"/>
                <a:ea typeface="Calibri"/>
                <a:cs typeface="Calibri"/>
                <a:sym typeface="Calibri"/>
              </a:rPr>
              <a:t>Poin 6 hanya berlaku jika anggota keluarga dapat menyebutkan NIK (rincian 403 bukan terisi dengan 9999999999999995, 9999999999999996, atau 9999999999999999).</a:t>
            </a:r>
            <a:endParaRPr b="0" i="0" sz="1400" u="none" cap="none" strike="noStrike">
              <a:solidFill>
                <a:srgbClr val="000000"/>
              </a:solidFill>
              <a:latin typeface="Arial"/>
              <a:ea typeface="Arial"/>
              <a:cs typeface="Arial"/>
              <a:sym typeface="Arial"/>
            </a:endParaRPr>
          </a:p>
        </p:txBody>
      </p:sp>
      <p:sp>
        <p:nvSpPr>
          <p:cNvPr id="1132" name="Google Shape;1132;p15"/>
          <p:cNvSpPr/>
          <p:nvPr/>
        </p:nvSpPr>
        <p:spPr>
          <a:xfrm>
            <a:off x="358815" y="1620821"/>
            <a:ext cx="9867024" cy="4872054"/>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3" name="Google Shape;1133;p15"/>
          <p:cNvSpPr txBox="1"/>
          <p:nvPr/>
        </p:nvSpPr>
        <p:spPr>
          <a:xfrm>
            <a:off x="361764" y="978995"/>
            <a:ext cx="6242236"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IV. KETERANGAN SOSIAL EKONOMI ANGGOTA KELUARGA</a:t>
            </a:r>
            <a:endParaRPr b="0" i="0" sz="1400" u="none" cap="none" strike="noStrike">
              <a:solidFill>
                <a:srgbClr val="000000"/>
              </a:solidFill>
              <a:latin typeface="Arial"/>
              <a:ea typeface="Arial"/>
              <a:cs typeface="Arial"/>
              <a:sym typeface="Arial"/>
            </a:endParaRPr>
          </a:p>
        </p:txBody>
      </p:sp>
      <p:sp>
        <p:nvSpPr>
          <p:cNvPr id="1134" name="Google Shape;1134;p15"/>
          <p:cNvSpPr txBox="1"/>
          <p:nvPr/>
        </p:nvSpPr>
        <p:spPr>
          <a:xfrm>
            <a:off x="660246" y="1459806"/>
            <a:ext cx="3347307" cy="369332"/>
          </a:xfrm>
          <a:prstGeom prst="rect">
            <a:avLst/>
          </a:prstGeom>
          <a:solidFill>
            <a:srgbClr val="01C9D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A. KETERANGAN DEMOGRAFI</a:t>
            </a:r>
            <a:r>
              <a:rPr b="0" i="0" lang="en-US" sz="1200" u="none" cap="none" strike="noStrike">
                <a:solidFill>
                  <a:srgbClr val="FFFFFF"/>
                </a:solidFill>
                <a:latin typeface="Calibri"/>
                <a:ea typeface="Calibri"/>
                <a:cs typeface="Calibri"/>
                <a:sym typeface="Calibri"/>
              </a:rPr>
              <a:t> [1]</a:t>
            </a:r>
            <a:endParaRPr b="1" i="0" sz="1800" u="none" cap="none" strike="noStrike">
              <a:solidFill>
                <a:schemeClr val="lt1"/>
              </a:solidFill>
              <a:latin typeface="Calibri"/>
              <a:ea typeface="Calibri"/>
              <a:cs typeface="Calibri"/>
              <a:sym typeface="Calibri"/>
            </a:endParaRPr>
          </a:p>
        </p:txBody>
      </p:sp>
      <p:grpSp>
        <p:nvGrpSpPr>
          <p:cNvPr id="1135" name="Google Shape;1135;p15"/>
          <p:cNvGrpSpPr/>
          <p:nvPr/>
        </p:nvGrpSpPr>
        <p:grpSpPr>
          <a:xfrm flipH="1">
            <a:off x="10464355" y="2244288"/>
            <a:ext cx="1499359" cy="3767158"/>
            <a:chOff x="-3518258" y="2666616"/>
            <a:chExt cx="834382" cy="2121222"/>
          </a:xfrm>
        </p:grpSpPr>
        <p:grpSp>
          <p:nvGrpSpPr>
            <p:cNvPr id="1136" name="Google Shape;1136;p15"/>
            <p:cNvGrpSpPr/>
            <p:nvPr/>
          </p:nvGrpSpPr>
          <p:grpSpPr>
            <a:xfrm>
              <a:off x="-3463564" y="3427621"/>
              <a:ext cx="569592" cy="1360217"/>
              <a:chOff x="-3463564" y="3427621"/>
              <a:chExt cx="569592" cy="1360217"/>
            </a:xfrm>
          </p:grpSpPr>
          <p:sp>
            <p:nvSpPr>
              <p:cNvPr id="1137" name="Google Shape;1137;p15"/>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8" name="Google Shape;1138;p15"/>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9" name="Google Shape;1139;p15"/>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0" name="Google Shape;1140;p15"/>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1" name="Google Shape;1141;p15"/>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2" name="Google Shape;1142;p15"/>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3" name="Google Shape;1143;p15"/>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4" name="Google Shape;1144;p15"/>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5" name="Google Shape;1145;p15"/>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6" name="Google Shape;1146;p15"/>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7" name="Google Shape;1147;p15"/>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8" name="Google Shape;1148;p15"/>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49" name="Google Shape;1149;p15"/>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0" name="Google Shape;1150;p15"/>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1" name="Google Shape;1151;p15"/>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2" name="Google Shape;1152;p15"/>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53" name="Google Shape;1153;p15"/>
            <p:cNvGrpSpPr/>
            <p:nvPr/>
          </p:nvGrpSpPr>
          <p:grpSpPr>
            <a:xfrm>
              <a:off x="-3518258" y="2666616"/>
              <a:ext cx="834382" cy="968500"/>
              <a:chOff x="-3518258" y="2666616"/>
              <a:chExt cx="834382" cy="968500"/>
            </a:xfrm>
          </p:grpSpPr>
          <p:grpSp>
            <p:nvGrpSpPr>
              <p:cNvPr id="1154" name="Google Shape;1154;p15"/>
              <p:cNvGrpSpPr/>
              <p:nvPr/>
            </p:nvGrpSpPr>
            <p:grpSpPr>
              <a:xfrm>
                <a:off x="-3516453" y="3010325"/>
                <a:ext cx="738887" cy="583486"/>
                <a:chOff x="-3516453" y="3010325"/>
                <a:chExt cx="738887" cy="583486"/>
              </a:xfrm>
            </p:grpSpPr>
            <p:sp>
              <p:nvSpPr>
                <p:cNvPr id="1155" name="Google Shape;1155;p15"/>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6" name="Google Shape;1156;p15"/>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7" name="Google Shape;1157;p15"/>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58" name="Google Shape;1158;p15"/>
              <p:cNvGrpSpPr/>
              <p:nvPr/>
            </p:nvGrpSpPr>
            <p:grpSpPr>
              <a:xfrm>
                <a:off x="-3333663" y="2666616"/>
                <a:ext cx="283201" cy="453846"/>
                <a:chOff x="-3333663" y="2666616"/>
                <a:chExt cx="283201" cy="453846"/>
              </a:xfrm>
            </p:grpSpPr>
            <p:sp>
              <p:nvSpPr>
                <p:cNvPr id="1159" name="Google Shape;1159;p15"/>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0" name="Google Shape;1160;p15"/>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1" name="Google Shape;1161;p15"/>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2" name="Google Shape;1162;p15"/>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3" name="Google Shape;1163;p15"/>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4" name="Google Shape;1164;p15"/>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5" name="Google Shape;1165;p15"/>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6" name="Google Shape;1166;p15"/>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7" name="Google Shape;1167;p15"/>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8" name="Google Shape;1168;p15"/>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9" name="Google Shape;1169;p15"/>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0" name="Google Shape;1170;p15"/>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71" name="Google Shape;1171;p15"/>
              <p:cNvGrpSpPr/>
              <p:nvPr/>
            </p:nvGrpSpPr>
            <p:grpSpPr>
              <a:xfrm>
                <a:off x="-3518258" y="2925571"/>
                <a:ext cx="330775" cy="475626"/>
                <a:chOff x="-3518258" y="2925571"/>
                <a:chExt cx="330775" cy="475626"/>
              </a:xfrm>
            </p:grpSpPr>
            <p:sp>
              <p:nvSpPr>
                <p:cNvPr id="1172" name="Google Shape;1172;p15"/>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3" name="Google Shape;1173;p15"/>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4" name="Google Shape;1174;p15"/>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5" name="Google Shape;1175;p15"/>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6" name="Google Shape;1176;p15"/>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7" name="Google Shape;1177;p15"/>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8" name="Google Shape;1178;p15"/>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79" name="Google Shape;1179;p15"/>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80" name="Google Shape;1180;p15"/>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1" name="Google Shape;1181;p15"/>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5"/>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3" name="Google Shape;1183;p15"/>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4" name="Google Shape;1184;p15"/>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5" name="Google Shape;1185;p15"/>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6" name="Google Shape;1186;p15"/>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7" name="Google Shape;1187;p15"/>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8" name="Google Shape;1188;p15"/>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9" name="Google Shape;1189;p15"/>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0" name="Google Shape;1190;p15"/>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5" name="Shape 1195"/>
        <p:cNvGrpSpPr/>
        <p:nvPr/>
      </p:nvGrpSpPr>
      <p:grpSpPr>
        <a:xfrm>
          <a:off x="0" y="0"/>
          <a:ext cx="0" cy="0"/>
          <a:chOff x="0" y="0"/>
          <a:chExt cx="0" cy="0"/>
        </a:xfrm>
      </p:grpSpPr>
      <p:sp>
        <p:nvSpPr>
          <p:cNvPr id="1196" name="Google Shape;1196;p16"/>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7" name="Google Shape;1197;p16"/>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8" name="Google Shape;1198;p1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99" name="Google Shape;1199;p16"/>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1200" name="Google Shape;1200;p16"/>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133</a:t>
            </a:r>
            <a:endParaRPr b="0" i="0" sz="1400" u="none" cap="none" strike="noStrike">
              <a:solidFill>
                <a:srgbClr val="000000"/>
              </a:solidFill>
              <a:latin typeface="Arial"/>
              <a:ea typeface="Arial"/>
              <a:cs typeface="Arial"/>
              <a:sym typeface="Arial"/>
            </a:endParaRPr>
          </a:p>
        </p:txBody>
      </p:sp>
      <p:sp>
        <p:nvSpPr>
          <p:cNvPr id="1201" name="Google Shape;1201;p16"/>
          <p:cNvSpPr txBox="1"/>
          <p:nvPr/>
        </p:nvSpPr>
        <p:spPr>
          <a:xfrm>
            <a:off x="592913" y="1909221"/>
            <a:ext cx="9435337" cy="454864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Arial"/>
              <a:buAutoNum type="arabicPeriod" startAt="8"/>
            </a:pPr>
            <a:r>
              <a:rPr b="0" i="0" lang="en-US" sz="1600" u="none" cap="none" strike="noStrike">
                <a:solidFill>
                  <a:schemeClr val="dk1"/>
                </a:solidFill>
                <a:latin typeface="Calibri"/>
                <a:ea typeface="Calibri"/>
                <a:cs typeface="Calibri"/>
                <a:sym typeface="Calibri"/>
              </a:rPr>
              <a:t>Pastikan rincian 404 terisi dengan salah satu kode 1, 2, 3, 4, 5, atau 6.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8"/>
            </a:pPr>
            <a:r>
              <a:rPr b="0" i="0" lang="en-US" sz="1600" u="none" cap="none" strike="noStrike">
                <a:solidFill>
                  <a:schemeClr val="dk1"/>
                </a:solidFill>
                <a:latin typeface="Calibri"/>
                <a:ea typeface="Calibri"/>
                <a:cs typeface="Calibri"/>
                <a:sym typeface="Calibri"/>
              </a:rPr>
              <a:t>Jika rincian 404 berkode 2, 3, 4, atau 6, rincian selanjutnya untuk anggota keluarga tersebut tidak terisi (STOP) dan lanjut menanyakan untuk anggota keluarga berikutnya.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8"/>
            </a:pPr>
            <a:r>
              <a:rPr b="0" i="0" lang="en-US" sz="1600" u="none" cap="none" strike="noStrike">
                <a:solidFill>
                  <a:schemeClr val="dk1"/>
                </a:solidFill>
                <a:latin typeface="Calibri"/>
                <a:ea typeface="Calibri"/>
                <a:cs typeface="Calibri"/>
                <a:sym typeface="Calibri"/>
              </a:rPr>
              <a:t>Periksa penulisan dan konsistensi rincian 406 tanggal, bulan, dan tahun lahir. Format pengisiannya sbb.  </a:t>
            </a:r>
            <a:endParaRPr b="0" i="0" sz="1400" u="none" cap="none" strike="noStrike">
              <a:solidFill>
                <a:srgbClr val="000000"/>
              </a:solidFill>
              <a:latin typeface="Arial"/>
              <a:ea typeface="Arial"/>
              <a:cs typeface="Arial"/>
              <a:sym typeface="Arial"/>
            </a:endParaRPr>
          </a:p>
          <a:p>
            <a:pPr indent="-342900" lvl="1" marL="800100" marR="0" rtl="0" algn="just">
              <a:lnSpc>
                <a:spcPct val="114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Untuk tanggal lahir, pastikan isian tanggal lahir diisikan dengan dua digit, mulai dari 01 hingga 31, atau terisi 98.</a:t>
            </a:r>
            <a:endParaRPr b="0" i="0" sz="1400" u="none" cap="none" strike="noStrike">
              <a:solidFill>
                <a:srgbClr val="000000"/>
              </a:solidFill>
              <a:latin typeface="Arial"/>
              <a:ea typeface="Arial"/>
              <a:cs typeface="Arial"/>
              <a:sym typeface="Arial"/>
            </a:endParaRPr>
          </a:p>
          <a:p>
            <a:pPr indent="-342900" lvl="1" marL="800100" marR="0" rtl="0" algn="just">
              <a:lnSpc>
                <a:spcPct val="114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Untuk bulan lahir, pastikan isian bulan lahir diisikan dengan dua digit, mulai dari 01 hingga 12, atau terisi 98.</a:t>
            </a:r>
            <a:endParaRPr b="0" i="0" sz="1400" u="none" cap="none" strike="noStrike">
              <a:solidFill>
                <a:srgbClr val="000000"/>
              </a:solidFill>
              <a:latin typeface="Arial"/>
              <a:ea typeface="Arial"/>
              <a:cs typeface="Arial"/>
              <a:sym typeface="Arial"/>
            </a:endParaRPr>
          </a:p>
          <a:p>
            <a:pPr indent="-342900" lvl="1" marL="800100" marR="0" rtl="0" algn="just">
              <a:lnSpc>
                <a:spcPct val="114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Untuk tahun lahir, pastikan isian tahun lahir diisikan dengan 4 digit, tidak lebih dari 2022.</a:t>
            </a:r>
            <a:endParaRPr b="0" i="0" sz="1600" u="none" cap="none" strike="noStrike">
              <a:solidFill>
                <a:schemeClr val="dk1"/>
              </a:solidFill>
              <a:latin typeface="Calibri"/>
              <a:ea typeface="Calibri"/>
              <a:cs typeface="Calibri"/>
              <a:sym typeface="Calibri"/>
            </a:endParaRPr>
          </a:p>
          <a:p>
            <a:pPr indent="-342900" lvl="1" marL="800100" marR="0" rtl="0" algn="just">
              <a:lnSpc>
                <a:spcPct val="114000"/>
              </a:lnSpc>
              <a:spcBef>
                <a:spcPts val="0"/>
              </a:spcBef>
              <a:spcAft>
                <a:spcPts val="0"/>
              </a:spcAft>
              <a:buClr>
                <a:srgbClr val="00A8CC"/>
              </a:buClr>
              <a:buSzPts val="1600"/>
              <a:buFont typeface="Arial"/>
              <a:buChar char="•"/>
            </a:pPr>
            <a:r>
              <a:rPr b="0" i="0" lang="en-US" sz="1600" u="none" cap="none" strike="noStrike">
                <a:solidFill>
                  <a:srgbClr val="00A8CC"/>
                </a:solidFill>
                <a:latin typeface="Calibri"/>
                <a:ea typeface="Calibri"/>
                <a:cs typeface="Calibri"/>
                <a:sym typeface="Calibri"/>
              </a:rPr>
              <a:t>Contoh: anggota keluarga lahir pada tanggal 5 Mei 1997, maka penulisannya adalah 05/05/1997</a:t>
            </a:r>
            <a:r>
              <a:rPr b="0" i="0" lang="en-US" sz="16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8"/>
            </a:pPr>
            <a:r>
              <a:rPr b="0" i="0" lang="en-US" sz="1600" u="none" cap="none" strike="noStrike">
                <a:solidFill>
                  <a:schemeClr val="dk1"/>
                </a:solidFill>
                <a:latin typeface="Calibri"/>
                <a:ea typeface="Calibri"/>
                <a:cs typeface="Calibri"/>
                <a:sym typeface="Calibri"/>
              </a:rPr>
              <a:t>Pastikan rincian 407 isian umur sesuai dengan selisih dari bulan dan tahun pendataan dikurangi dengan tanggal, bulan, dan tahun lahir (rincian 406) dengan pembulatan ke bawah (umur menurut ulang tahun terakhir).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8"/>
            </a:pPr>
            <a:r>
              <a:rPr b="0" i="0" lang="en-US" sz="1600" u="none" cap="none" strike="noStrike">
                <a:solidFill>
                  <a:srgbClr val="000000"/>
                </a:solidFill>
                <a:latin typeface="Calibri"/>
                <a:ea typeface="Calibri"/>
                <a:cs typeface="Calibri"/>
                <a:sym typeface="Calibri"/>
              </a:rPr>
              <a:t>Pastikan rincian 407 berada pada rentang 00 – 97 dan ditulis dalam 2 digit. Untuk responden yang umurnya 97 tahun atau lebih dituliskan “97”. </a:t>
            </a:r>
            <a:endParaRPr b="0" i="0" sz="1400" u="none" cap="none" strike="noStrike">
              <a:solidFill>
                <a:srgbClr val="000000"/>
              </a:solidFill>
              <a:latin typeface="Arial"/>
              <a:ea typeface="Arial"/>
              <a:cs typeface="Arial"/>
              <a:sym typeface="Arial"/>
            </a:endParaRPr>
          </a:p>
          <a:p>
            <a:pPr indent="-241300" lvl="0" marL="342900" marR="0" rtl="0" algn="just">
              <a:lnSpc>
                <a:spcPct val="114000"/>
              </a:lnSpc>
              <a:spcBef>
                <a:spcPts val="0"/>
              </a:spcBef>
              <a:spcAft>
                <a:spcPts val="0"/>
              </a:spcAft>
              <a:buClr>
                <a:schemeClr val="dk1"/>
              </a:buClr>
              <a:buSzPts val="16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6"/>
          <p:cNvSpPr/>
          <p:nvPr/>
        </p:nvSpPr>
        <p:spPr>
          <a:xfrm>
            <a:off x="358815" y="1620821"/>
            <a:ext cx="9867024" cy="5095516"/>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3" name="Google Shape;1203;p16"/>
          <p:cNvSpPr txBox="1"/>
          <p:nvPr/>
        </p:nvSpPr>
        <p:spPr>
          <a:xfrm>
            <a:off x="361764" y="978995"/>
            <a:ext cx="6242236"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IV. KETERANGAN SOSIAL EKONOMI ANGGOTA KELUARGA</a:t>
            </a:r>
            <a:endParaRPr b="0" i="0" sz="1400" u="none" cap="none" strike="noStrike">
              <a:solidFill>
                <a:srgbClr val="000000"/>
              </a:solidFill>
              <a:latin typeface="Arial"/>
              <a:ea typeface="Arial"/>
              <a:cs typeface="Arial"/>
              <a:sym typeface="Arial"/>
            </a:endParaRPr>
          </a:p>
        </p:txBody>
      </p:sp>
      <p:sp>
        <p:nvSpPr>
          <p:cNvPr id="1204" name="Google Shape;1204;p16"/>
          <p:cNvSpPr txBox="1"/>
          <p:nvPr/>
        </p:nvSpPr>
        <p:spPr>
          <a:xfrm>
            <a:off x="660246" y="1459806"/>
            <a:ext cx="3347307" cy="369332"/>
          </a:xfrm>
          <a:prstGeom prst="rect">
            <a:avLst/>
          </a:prstGeom>
          <a:solidFill>
            <a:srgbClr val="01C9D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A. KETERANGAN DEMOGRAFI</a:t>
            </a:r>
            <a:r>
              <a:rPr b="0" i="0" lang="en-US" sz="1200" u="none" cap="none" strike="noStrike">
                <a:solidFill>
                  <a:srgbClr val="FFFFFF"/>
                </a:solidFill>
                <a:latin typeface="Calibri"/>
                <a:ea typeface="Calibri"/>
                <a:cs typeface="Calibri"/>
                <a:sym typeface="Calibri"/>
              </a:rPr>
              <a:t> [2]</a:t>
            </a:r>
            <a:endParaRPr b="1" i="0" sz="1800" u="none" cap="none" strike="noStrike">
              <a:solidFill>
                <a:schemeClr val="lt1"/>
              </a:solidFill>
              <a:latin typeface="Calibri"/>
              <a:ea typeface="Calibri"/>
              <a:cs typeface="Calibri"/>
              <a:sym typeface="Calibri"/>
            </a:endParaRPr>
          </a:p>
        </p:txBody>
      </p:sp>
      <p:grpSp>
        <p:nvGrpSpPr>
          <p:cNvPr id="1205" name="Google Shape;1205;p16"/>
          <p:cNvGrpSpPr/>
          <p:nvPr/>
        </p:nvGrpSpPr>
        <p:grpSpPr>
          <a:xfrm flipH="1">
            <a:off x="10464355" y="2244288"/>
            <a:ext cx="1499359" cy="3767158"/>
            <a:chOff x="-3518258" y="2666616"/>
            <a:chExt cx="834382" cy="2121222"/>
          </a:xfrm>
        </p:grpSpPr>
        <p:grpSp>
          <p:nvGrpSpPr>
            <p:cNvPr id="1206" name="Google Shape;1206;p16"/>
            <p:cNvGrpSpPr/>
            <p:nvPr/>
          </p:nvGrpSpPr>
          <p:grpSpPr>
            <a:xfrm>
              <a:off x="-3463564" y="3427621"/>
              <a:ext cx="569592" cy="1360217"/>
              <a:chOff x="-3463564" y="3427621"/>
              <a:chExt cx="569592" cy="1360217"/>
            </a:xfrm>
          </p:grpSpPr>
          <p:sp>
            <p:nvSpPr>
              <p:cNvPr id="1207" name="Google Shape;1207;p16"/>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8" name="Google Shape;1208;p16"/>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9" name="Google Shape;1209;p16"/>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0" name="Google Shape;1210;p16"/>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1" name="Google Shape;1211;p16"/>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2" name="Google Shape;1212;p16"/>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3" name="Google Shape;1213;p16"/>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4" name="Google Shape;1214;p16"/>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5" name="Google Shape;1215;p16"/>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6" name="Google Shape;1216;p16"/>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7" name="Google Shape;1217;p16"/>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8" name="Google Shape;1218;p16"/>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9" name="Google Shape;1219;p16"/>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0" name="Google Shape;1220;p16"/>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1" name="Google Shape;1221;p16"/>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2" name="Google Shape;1222;p16"/>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3" name="Google Shape;1223;p16"/>
            <p:cNvGrpSpPr/>
            <p:nvPr/>
          </p:nvGrpSpPr>
          <p:grpSpPr>
            <a:xfrm>
              <a:off x="-3518258" y="2666616"/>
              <a:ext cx="834382" cy="968500"/>
              <a:chOff x="-3518258" y="2666616"/>
              <a:chExt cx="834382" cy="968500"/>
            </a:xfrm>
          </p:grpSpPr>
          <p:grpSp>
            <p:nvGrpSpPr>
              <p:cNvPr id="1224" name="Google Shape;1224;p16"/>
              <p:cNvGrpSpPr/>
              <p:nvPr/>
            </p:nvGrpSpPr>
            <p:grpSpPr>
              <a:xfrm>
                <a:off x="-3516453" y="3010325"/>
                <a:ext cx="738887" cy="583486"/>
                <a:chOff x="-3516453" y="3010325"/>
                <a:chExt cx="738887" cy="583486"/>
              </a:xfrm>
            </p:grpSpPr>
            <p:sp>
              <p:nvSpPr>
                <p:cNvPr id="1225" name="Google Shape;1225;p16"/>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6" name="Google Shape;1226;p16"/>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7" name="Google Shape;1227;p16"/>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8" name="Google Shape;1228;p16"/>
              <p:cNvGrpSpPr/>
              <p:nvPr/>
            </p:nvGrpSpPr>
            <p:grpSpPr>
              <a:xfrm>
                <a:off x="-3333663" y="2666616"/>
                <a:ext cx="283201" cy="453846"/>
                <a:chOff x="-3333663" y="2666616"/>
                <a:chExt cx="283201" cy="453846"/>
              </a:xfrm>
            </p:grpSpPr>
            <p:sp>
              <p:nvSpPr>
                <p:cNvPr id="1229" name="Google Shape;1229;p16"/>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0" name="Google Shape;1230;p16"/>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1" name="Google Shape;1231;p16"/>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2" name="Google Shape;1232;p16"/>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3" name="Google Shape;1233;p16"/>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4" name="Google Shape;1234;p16"/>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5" name="Google Shape;1235;p16"/>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6" name="Google Shape;1236;p16"/>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7" name="Google Shape;1237;p16"/>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8" name="Google Shape;1238;p16"/>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39" name="Google Shape;1239;p16"/>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0" name="Google Shape;1240;p16"/>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41" name="Google Shape;1241;p16"/>
              <p:cNvGrpSpPr/>
              <p:nvPr/>
            </p:nvGrpSpPr>
            <p:grpSpPr>
              <a:xfrm>
                <a:off x="-3518258" y="2925571"/>
                <a:ext cx="330775" cy="475626"/>
                <a:chOff x="-3518258" y="2925571"/>
                <a:chExt cx="330775" cy="475626"/>
              </a:xfrm>
            </p:grpSpPr>
            <p:sp>
              <p:nvSpPr>
                <p:cNvPr id="1242" name="Google Shape;1242;p16"/>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3" name="Google Shape;1243;p16"/>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4" name="Google Shape;1244;p16"/>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5" name="Google Shape;1245;p16"/>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6" name="Google Shape;1246;p16"/>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7" name="Google Shape;1247;p16"/>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8" name="Google Shape;1248;p16"/>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9" name="Google Shape;1249;p16"/>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50" name="Google Shape;1250;p16"/>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1" name="Google Shape;1251;p16"/>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2" name="Google Shape;1252;p16"/>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3" name="Google Shape;1253;p16"/>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4" name="Google Shape;1254;p16"/>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5" name="Google Shape;1255;p16"/>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6" name="Google Shape;1256;p16"/>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7" name="Google Shape;1257;p16"/>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8" name="Google Shape;1258;p16"/>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59" name="Google Shape;1259;p16"/>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0" name="Google Shape;1260;p16"/>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5" name="Shape 1265"/>
        <p:cNvGrpSpPr/>
        <p:nvPr/>
      </p:nvGrpSpPr>
      <p:grpSpPr>
        <a:xfrm>
          <a:off x="0" y="0"/>
          <a:ext cx="0" cy="0"/>
          <a:chOff x="0" y="0"/>
          <a:chExt cx="0" cy="0"/>
        </a:xfrm>
      </p:grpSpPr>
      <p:sp>
        <p:nvSpPr>
          <p:cNvPr id="1266" name="Google Shape;1266;p17"/>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7" name="Google Shape;1267;p17"/>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8" name="Google Shape;1268;p1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269" name="Google Shape;1269;p17"/>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1270" name="Google Shape;1270;p17"/>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134</a:t>
            </a:r>
            <a:endParaRPr b="0" i="0" sz="1400" u="none" cap="none" strike="noStrike">
              <a:solidFill>
                <a:srgbClr val="000000"/>
              </a:solidFill>
              <a:latin typeface="Arial"/>
              <a:ea typeface="Arial"/>
              <a:cs typeface="Arial"/>
              <a:sym typeface="Arial"/>
            </a:endParaRPr>
          </a:p>
        </p:txBody>
      </p:sp>
      <p:sp>
        <p:nvSpPr>
          <p:cNvPr id="1271" name="Google Shape;1271;p17"/>
          <p:cNvSpPr txBox="1"/>
          <p:nvPr/>
        </p:nvSpPr>
        <p:spPr>
          <a:xfrm>
            <a:off x="614425" y="1866689"/>
            <a:ext cx="9435337" cy="430306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Arial"/>
              <a:buAutoNum type="arabicPeriod" startAt="13"/>
            </a:pPr>
            <a:r>
              <a:rPr b="0" i="0" lang="en-US" sz="1600" u="none" cap="none" strike="noStrike">
                <a:solidFill>
                  <a:schemeClr val="dk1"/>
                </a:solidFill>
                <a:latin typeface="Calibri"/>
                <a:ea typeface="Calibri"/>
                <a:cs typeface="Calibri"/>
                <a:sym typeface="Calibri"/>
              </a:rPr>
              <a:t>Pastikan rincian 408 terisi dengan salah satu kode 1, 2, 3 atau 4.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13"/>
            </a:pPr>
            <a:r>
              <a:rPr b="0" i="0" lang="en-US" sz="1600" u="none" cap="none" strike="noStrike">
                <a:solidFill>
                  <a:schemeClr val="dk1"/>
                </a:solidFill>
                <a:latin typeface="Calibri"/>
                <a:ea typeface="Calibri"/>
                <a:cs typeface="Calibri"/>
                <a:sym typeface="Calibri"/>
              </a:rPr>
              <a:t>Jika rincian 408 berkode 2, 3, atau 4, pastikan isian umur (rincian 407) harus 10 tahun atau lebih.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13"/>
            </a:pPr>
            <a:r>
              <a:rPr b="0" i="0" lang="en-US" sz="1600" u="none" cap="none" strike="noStrike">
                <a:solidFill>
                  <a:schemeClr val="dk1"/>
                </a:solidFill>
                <a:latin typeface="Calibri"/>
                <a:ea typeface="Calibri"/>
                <a:cs typeface="Calibri"/>
                <a:sym typeface="Calibri"/>
              </a:rPr>
              <a:t>Pastikan rincian 409 terisi dengan salah satu kode 1, 2, 3, 4, 5, 6, 7, atau 8.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13"/>
            </a:pPr>
            <a:r>
              <a:rPr b="0" i="0" lang="en-US" sz="1600" u="none" cap="none" strike="noStrike">
                <a:solidFill>
                  <a:schemeClr val="dk1"/>
                </a:solidFill>
                <a:latin typeface="Calibri"/>
                <a:ea typeface="Calibri"/>
                <a:cs typeface="Calibri"/>
                <a:sym typeface="Calibri"/>
              </a:rPr>
              <a:t>Jika rincian 409 berkode 2, pastikan rincian 408 berkode 2.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13"/>
            </a:pPr>
            <a:r>
              <a:rPr b="0" i="0" lang="en-US" sz="1600" u="none" cap="none" strike="noStrike">
                <a:solidFill>
                  <a:schemeClr val="dk1"/>
                </a:solidFill>
                <a:latin typeface="Calibri"/>
                <a:ea typeface="Calibri"/>
                <a:cs typeface="Calibri"/>
                <a:sym typeface="Calibri"/>
              </a:rPr>
              <a:t>Jika rincian 409 berkode 4, pastikan rincian 408 tidak boleh berkode 1.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13"/>
            </a:pPr>
            <a:r>
              <a:rPr b="0" i="0" lang="en-US" sz="1600" u="none" cap="none" strike="noStrike">
                <a:solidFill>
                  <a:schemeClr val="dk1"/>
                </a:solidFill>
                <a:latin typeface="Calibri"/>
                <a:ea typeface="Calibri"/>
                <a:cs typeface="Calibri"/>
                <a:sym typeface="Calibri"/>
              </a:rPr>
              <a:t>Jika rincian 409 berkode 6, pastikan rincian 408 tidak boleh berkode 1.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13"/>
            </a:pPr>
            <a:r>
              <a:rPr b="0" i="0" lang="en-US" sz="1600" u="none" cap="none" strike="noStrike">
                <a:solidFill>
                  <a:schemeClr val="dk1"/>
                </a:solidFill>
                <a:latin typeface="Calibri"/>
                <a:ea typeface="Calibri"/>
                <a:cs typeface="Calibri"/>
                <a:sym typeface="Calibri"/>
              </a:rPr>
              <a:t>Pastikan bahwa rincian 410 hanya terisi jika anggota keluarga berjenis kelamin perempuan (rincian 405 berkode 2), isian umur pada rincian 407 berada pada rentang 10 – 54 tahun, serta rincian 408 berkode 2, 3, atau 4.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13"/>
            </a:pPr>
            <a:r>
              <a:rPr b="0" i="0" lang="en-US" sz="1600" u="none" cap="none" strike="noStrike">
                <a:solidFill>
                  <a:schemeClr val="dk1"/>
                </a:solidFill>
                <a:latin typeface="Calibri"/>
                <a:ea typeface="Calibri"/>
                <a:cs typeface="Calibri"/>
                <a:sym typeface="Calibri"/>
              </a:rPr>
              <a:t>Pastikan rincian 410 terisi dengan salah satu kode 1 atau 2.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13"/>
            </a:pPr>
            <a:r>
              <a:rPr b="0" i="0" lang="en-US" sz="1600" u="none" cap="none" strike="noStrike">
                <a:solidFill>
                  <a:schemeClr val="dk1"/>
                </a:solidFill>
                <a:latin typeface="Calibri"/>
                <a:ea typeface="Calibri"/>
                <a:cs typeface="Calibri"/>
                <a:sym typeface="Calibri"/>
              </a:rPr>
              <a:t>Pastikan rincian 411 terisi dengan salah satu kode 0, 1, 2, 3, 4, atau 5.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13"/>
            </a:pPr>
            <a:r>
              <a:rPr b="0" i="0" lang="en-US" sz="1600" u="none" cap="none" strike="noStrike">
                <a:solidFill>
                  <a:schemeClr val="dk1"/>
                </a:solidFill>
                <a:latin typeface="Calibri"/>
                <a:ea typeface="Calibri"/>
                <a:cs typeface="Calibri"/>
                <a:sym typeface="Calibri"/>
              </a:rPr>
              <a:t>Jika responden memiliki lebih dari satu kartu identitas, pastikan bahwa jawaban yang diisikan pada 411 merupakan hasil penjumlahan dari kode-kode tersebut.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Arial"/>
              <a:buAutoNum type="arabicPeriod" startAt="13"/>
            </a:pPr>
            <a:r>
              <a:rPr b="0" i="0" lang="en-US" sz="1600" u="none" cap="none" strike="noStrike">
                <a:solidFill>
                  <a:schemeClr val="dk1"/>
                </a:solidFill>
                <a:latin typeface="Calibri"/>
                <a:ea typeface="Calibri"/>
                <a:cs typeface="Calibri"/>
                <a:sym typeface="Calibri"/>
              </a:rPr>
              <a:t>Jika rincian 411 berkode 4 atau 5, maka isian rincian 407 terkait umur harus 17 tahun atau lebih. </a:t>
            </a:r>
            <a:endParaRPr b="0" i="0" sz="1400" u="none" cap="none" strike="noStrike">
              <a:solidFill>
                <a:srgbClr val="000000"/>
              </a:solidFill>
              <a:latin typeface="Arial"/>
              <a:ea typeface="Arial"/>
              <a:cs typeface="Arial"/>
              <a:sym typeface="Arial"/>
            </a:endParaRPr>
          </a:p>
          <a:p>
            <a:pPr indent="-241300" lvl="0" marL="342900" marR="0" rtl="0" algn="just">
              <a:lnSpc>
                <a:spcPct val="114000"/>
              </a:lnSpc>
              <a:spcBef>
                <a:spcPts val="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
        <p:nvSpPr>
          <p:cNvPr id="1272" name="Google Shape;1272;p17"/>
          <p:cNvSpPr/>
          <p:nvPr/>
        </p:nvSpPr>
        <p:spPr>
          <a:xfrm>
            <a:off x="358815" y="1620821"/>
            <a:ext cx="9867024" cy="5095516"/>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3" name="Google Shape;1273;p17"/>
          <p:cNvSpPr txBox="1"/>
          <p:nvPr/>
        </p:nvSpPr>
        <p:spPr>
          <a:xfrm>
            <a:off x="361764" y="978995"/>
            <a:ext cx="6242236"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IV. KETERANGAN SOSIAL EKONOMI ANGGOTA KELUARGA</a:t>
            </a:r>
            <a:endParaRPr b="0" i="0" sz="1400" u="none" cap="none" strike="noStrike">
              <a:solidFill>
                <a:srgbClr val="000000"/>
              </a:solidFill>
              <a:latin typeface="Arial"/>
              <a:ea typeface="Arial"/>
              <a:cs typeface="Arial"/>
              <a:sym typeface="Arial"/>
            </a:endParaRPr>
          </a:p>
        </p:txBody>
      </p:sp>
      <p:sp>
        <p:nvSpPr>
          <p:cNvPr id="1274" name="Google Shape;1274;p17"/>
          <p:cNvSpPr txBox="1"/>
          <p:nvPr/>
        </p:nvSpPr>
        <p:spPr>
          <a:xfrm>
            <a:off x="660246" y="1459806"/>
            <a:ext cx="3347307" cy="369332"/>
          </a:xfrm>
          <a:prstGeom prst="rect">
            <a:avLst/>
          </a:prstGeom>
          <a:solidFill>
            <a:srgbClr val="01C9D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A. KETERANGAN DEMOGRAFI</a:t>
            </a:r>
            <a:r>
              <a:rPr b="0" i="0" lang="en-US" sz="1200" u="none" cap="none" strike="noStrike">
                <a:solidFill>
                  <a:srgbClr val="FFFFFF"/>
                </a:solidFill>
                <a:latin typeface="Calibri"/>
                <a:ea typeface="Calibri"/>
                <a:cs typeface="Calibri"/>
                <a:sym typeface="Calibri"/>
              </a:rPr>
              <a:t> [3]</a:t>
            </a:r>
            <a:endParaRPr b="1" i="0" sz="1800" u="none" cap="none" strike="noStrike">
              <a:solidFill>
                <a:schemeClr val="lt1"/>
              </a:solidFill>
              <a:latin typeface="Calibri"/>
              <a:ea typeface="Calibri"/>
              <a:cs typeface="Calibri"/>
              <a:sym typeface="Calibri"/>
            </a:endParaRPr>
          </a:p>
        </p:txBody>
      </p:sp>
      <p:grpSp>
        <p:nvGrpSpPr>
          <p:cNvPr id="1275" name="Google Shape;1275;p17"/>
          <p:cNvGrpSpPr/>
          <p:nvPr/>
        </p:nvGrpSpPr>
        <p:grpSpPr>
          <a:xfrm flipH="1">
            <a:off x="10464355" y="2244288"/>
            <a:ext cx="1499359" cy="3767158"/>
            <a:chOff x="-3518258" y="2666616"/>
            <a:chExt cx="834382" cy="2121222"/>
          </a:xfrm>
        </p:grpSpPr>
        <p:grpSp>
          <p:nvGrpSpPr>
            <p:cNvPr id="1276" name="Google Shape;1276;p17"/>
            <p:cNvGrpSpPr/>
            <p:nvPr/>
          </p:nvGrpSpPr>
          <p:grpSpPr>
            <a:xfrm>
              <a:off x="-3463564" y="3427621"/>
              <a:ext cx="569592" cy="1360217"/>
              <a:chOff x="-3463564" y="3427621"/>
              <a:chExt cx="569592" cy="1360217"/>
            </a:xfrm>
          </p:grpSpPr>
          <p:sp>
            <p:nvSpPr>
              <p:cNvPr id="1277" name="Google Shape;1277;p17"/>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8" name="Google Shape;1278;p17"/>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9" name="Google Shape;1279;p17"/>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0" name="Google Shape;1280;p17"/>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1" name="Google Shape;1281;p17"/>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2" name="Google Shape;1282;p17"/>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3" name="Google Shape;1283;p17"/>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4" name="Google Shape;1284;p17"/>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5" name="Google Shape;1285;p17"/>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6" name="Google Shape;1286;p17"/>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7" name="Google Shape;1287;p17"/>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8" name="Google Shape;1288;p17"/>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9" name="Google Shape;1289;p17"/>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0" name="Google Shape;1290;p17"/>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1" name="Google Shape;1291;p17"/>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2" name="Google Shape;1292;p17"/>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93" name="Google Shape;1293;p17"/>
            <p:cNvGrpSpPr/>
            <p:nvPr/>
          </p:nvGrpSpPr>
          <p:grpSpPr>
            <a:xfrm>
              <a:off x="-3518258" y="2666616"/>
              <a:ext cx="834382" cy="968500"/>
              <a:chOff x="-3518258" y="2666616"/>
              <a:chExt cx="834382" cy="968500"/>
            </a:xfrm>
          </p:grpSpPr>
          <p:grpSp>
            <p:nvGrpSpPr>
              <p:cNvPr id="1294" name="Google Shape;1294;p17"/>
              <p:cNvGrpSpPr/>
              <p:nvPr/>
            </p:nvGrpSpPr>
            <p:grpSpPr>
              <a:xfrm>
                <a:off x="-3516453" y="3010325"/>
                <a:ext cx="738887" cy="583486"/>
                <a:chOff x="-3516453" y="3010325"/>
                <a:chExt cx="738887" cy="583486"/>
              </a:xfrm>
            </p:grpSpPr>
            <p:sp>
              <p:nvSpPr>
                <p:cNvPr id="1295" name="Google Shape;1295;p17"/>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6" name="Google Shape;1296;p17"/>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7" name="Google Shape;1297;p17"/>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98" name="Google Shape;1298;p17"/>
              <p:cNvGrpSpPr/>
              <p:nvPr/>
            </p:nvGrpSpPr>
            <p:grpSpPr>
              <a:xfrm>
                <a:off x="-3333663" y="2666616"/>
                <a:ext cx="283201" cy="453846"/>
                <a:chOff x="-3333663" y="2666616"/>
                <a:chExt cx="283201" cy="453846"/>
              </a:xfrm>
            </p:grpSpPr>
            <p:sp>
              <p:nvSpPr>
                <p:cNvPr id="1299" name="Google Shape;1299;p17"/>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0" name="Google Shape;1300;p17"/>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1" name="Google Shape;1301;p17"/>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2" name="Google Shape;1302;p17"/>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3" name="Google Shape;1303;p17"/>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4" name="Google Shape;1304;p17"/>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5" name="Google Shape;1305;p17"/>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6" name="Google Shape;1306;p17"/>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7" name="Google Shape;1307;p17"/>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8" name="Google Shape;1308;p17"/>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09" name="Google Shape;1309;p17"/>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0" name="Google Shape;1310;p17"/>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11" name="Google Shape;1311;p17"/>
              <p:cNvGrpSpPr/>
              <p:nvPr/>
            </p:nvGrpSpPr>
            <p:grpSpPr>
              <a:xfrm>
                <a:off x="-3518258" y="2925571"/>
                <a:ext cx="330775" cy="475626"/>
                <a:chOff x="-3518258" y="2925571"/>
                <a:chExt cx="330775" cy="475626"/>
              </a:xfrm>
            </p:grpSpPr>
            <p:sp>
              <p:nvSpPr>
                <p:cNvPr id="1312" name="Google Shape;1312;p17"/>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3" name="Google Shape;1313;p17"/>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4" name="Google Shape;1314;p17"/>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5" name="Google Shape;1315;p17"/>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6" name="Google Shape;1316;p17"/>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7" name="Google Shape;1317;p17"/>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8" name="Google Shape;1318;p17"/>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9" name="Google Shape;1319;p17"/>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20" name="Google Shape;1320;p17"/>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1" name="Google Shape;1321;p17"/>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2" name="Google Shape;1322;p17"/>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3" name="Google Shape;1323;p17"/>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4" name="Google Shape;1324;p17"/>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5" name="Google Shape;1325;p17"/>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6" name="Google Shape;1326;p17"/>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7" name="Google Shape;1327;p17"/>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8" name="Google Shape;1328;p17"/>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9" name="Google Shape;1329;p17"/>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0" name="Google Shape;1330;p17"/>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35" name="Shape 1335"/>
        <p:cNvGrpSpPr/>
        <p:nvPr/>
      </p:nvGrpSpPr>
      <p:grpSpPr>
        <a:xfrm>
          <a:off x="0" y="0"/>
          <a:ext cx="0" cy="0"/>
          <a:chOff x="0" y="0"/>
          <a:chExt cx="0" cy="0"/>
        </a:xfrm>
      </p:grpSpPr>
      <p:sp>
        <p:nvSpPr>
          <p:cNvPr id="1336" name="Google Shape;1336;p18"/>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7" name="Google Shape;1337;p18"/>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38" name="Google Shape;1338;p1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39" name="Google Shape;1339;p18"/>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1340" name="Google Shape;1340;p18"/>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135</a:t>
            </a:r>
            <a:endParaRPr b="0" i="0" sz="1400" u="none" cap="none" strike="noStrike">
              <a:solidFill>
                <a:srgbClr val="000000"/>
              </a:solidFill>
              <a:latin typeface="Arial"/>
              <a:ea typeface="Arial"/>
              <a:cs typeface="Arial"/>
              <a:sym typeface="Arial"/>
            </a:endParaRPr>
          </a:p>
        </p:txBody>
      </p:sp>
      <p:sp>
        <p:nvSpPr>
          <p:cNvPr id="1341" name="Google Shape;1341;p18"/>
          <p:cNvSpPr txBox="1"/>
          <p:nvPr/>
        </p:nvSpPr>
        <p:spPr>
          <a:xfrm>
            <a:off x="614425" y="1909221"/>
            <a:ext cx="9435337" cy="4287071"/>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412 hanya terisi jika anggota keluarga berumur 5 tahun ke atas.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412 terisi dengan salah satu kode 1, 2, atau 3.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Jika rincian 412 berkode 1, pastikan rincian 413, 414, dan 415 tidak terisi.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413 hanya terisi jika anggota keluarga berumur 5 tahun keatas dan rincian 412 berkode 2 atau 3.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413 terisi dengan salah satu kode 01, 02, 03, .., hingga 22 dan dituliskan dalam dua digit.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414 hanya terisi jika anggota keluarga berumur 5 tahun keatas dan rincian 412 berkode 2 atau 3.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414 terisi dengan salah satu kode 1, 2, 3, 4, 5, 6, 7, atau 8.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415 hanya terisi jika anggota keluarga berumur 5 tahun keatas dan rincian 412 berkode 2 atau 3.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415 terisi dengan salah satu kode 01, 02, 03, .., hingga 23 dan dituliskan dalam dua digit.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415 (isian ijazah tertinggi yang dimiliki) tidak lebih tinggi dibandingkan rincian 413 (isian jenjang dan jenis pendidikan tertinggi yang pernah/sedang diduduki). </a:t>
            </a:r>
            <a:endParaRPr b="0" i="0" sz="1400" u="none" cap="none" strike="noStrike">
              <a:solidFill>
                <a:srgbClr val="000000"/>
              </a:solidFill>
              <a:latin typeface="Arial"/>
              <a:ea typeface="Arial"/>
              <a:cs typeface="Arial"/>
              <a:sym typeface="Arial"/>
            </a:endParaRPr>
          </a:p>
          <a:p>
            <a:pPr indent="-241300" lvl="0" marL="342900" marR="0" rtl="0" algn="just">
              <a:lnSpc>
                <a:spcPct val="114000"/>
              </a:lnSpc>
              <a:spcBef>
                <a:spcPts val="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p:txBody>
      </p:sp>
      <p:sp>
        <p:nvSpPr>
          <p:cNvPr id="1342" name="Google Shape;1342;p18"/>
          <p:cNvSpPr/>
          <p:nvPr/>
        </p:nvSpPr>
        <p:spPr>
          <a:xfrm>
            <a:off x="358815" y="1620821"/>
            <a:ext cx="9867024" cy="4390625"/>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43" name="Google Shape;1343;p18"/>
          <p:cNvSpPr txBox="1"/>
          <p:nvPr/>
        </p:nvSpPr>
        <p:spPr>
          <a:xfrm>
            <a:off x="361764" y="978995"/>
            <a:ext cx="6242236"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IV. KETERANGAN SOSIAL EKONOMI ANGGOTA KELUARGA</a:t>
            </a:r>
            <a:endParaRPr b="0" i="0" sz="1400" u="none" cap="none" strike="noStrike">
              <a:solidFill>
                <a:srgbClr val="000000"/>
              </a:solidFill>
              <a:latin typeface="Arial"/>
              <a:ea typeface="Arial"/>
              <a:cs typeface="Arial"/>
              <a:sym typeface="Arial"/>
            </a:endParaRPr>
          </a:p>
        </p:txBody>
      </p:sp>
      <p:sp>
        <p:nvSpPr>
          <p:cNvPr id="1344" name="Google Shape;1344;p18"/>
          <p:cNvSpPr txBox="1"/>
          <p:nvPr/>
        </p:nvSpPr>
        <p:spPr>
          <a:xfrm>
            <a:off x="660246" y="1459806"/>
            <a:ext cx="3347307" cy="369332"/>
          </a:xfrm>
          <a:prstGeom prst="rect">
            <a:avLst/>
          </a:prstGeom>
          <a:solidFill>
            <a:srgbClr val="01C9D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B. PENDIDIKAN </a:t>
            </a:r>
            <a:endParaRPr b="0" i="0" sz="1400" u="none" cap="none" strike="noStrike">
              <a:solidFill>
                <a:srgbClr val="000000"/>
              </a:solidFill>
              <a:latin typeface="Arial"/>
              <a:ea typeface="Arial"/>
              <a:cs typeface="Arial"/>
              <a:sym typeface="Arial"/>
            </a:endParaRPr>
          </a:p>
        </p:txBody>
      </p:sp>
      <p:grpSp>
        <p:nvGrpSpPr>
          <p:cNvPr id="1345" name="Google Shape;1345;p18"/>
          <p:cNvGrpSpPr/>
          <p:nvPr/>
        </p:nvGrpSpPr>
        <p:grpSpPr>
          <a:xfrm flipH="1">
            <a:off x="10464355" y="2244288"/>
            <a:ext cx="1499359" cy="3767158"/>
            <a:chOff x="-3518258" y="2666616"/>
            <a:chExt cx="834382" cy="2121222"/>
          </a:xfrm>
        </p:grpSpPr>
        <p:grpSp>
          <p:nvGrpSpPr>
            <p:cNvPr id="1346" name="Google Shape;1346;p18"/>
            <p:cNvGrpSpPr/>
            <p:nvPr/>
          </p:nvGrpSpPr>
          <p:grpSpPr>
            <a:xfrm>
              <a:off x="-3463564" y="3427621"/>
              <a:ext cx="569592" cy="1360217"/>
              <a:chOff x="-3463564" y="3427621"/>
              <a:chExt cx="569592" cy="1360217"/>
            </a:xfrm>
          </p:grpSpPr>
          <p:sp>
            <p:nvSpPr>
              <p:cNvPr id="1347" name="Google Shape;1347;p18"/>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8" name="Google Shape;1348;p18"/>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49" name="Google Shape;1349;p18"/>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0" name="Google Shape;1350;p18"/>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1" name="Google Shape;1351;p18"/>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2" name="Google Shape;1352;p18"/>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3" name="Google Shape;1353;p18"/>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4" name="Google Shape;1354;p18"/>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5" name="Google Shape;1355;p18"/>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6" name="Google Shape;1356;p18"/>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7" name="Google Shape;1357;p18"/>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8" name="Google Shape;1358;p18"/>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9" name="Google Shape;1359;p18"/>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0" name="Google Shape;1360;p18"/>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8"/>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2" name="Google Shape;1362;p18"/>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63" name="Google Shape;1363;p18"/>
            <p:cNvGrpSpPr/>
            <p:nvPr/>
          </p:nvGrpSpPr>
          <p:grpSpPr>
            <a:xfrm>
              <a:off x="-3518258" y="2666616"/>
              <a:ext cx="834382" cy="968500"/>
              <a:chOff x="-3518258" y="2666616"/>
              <a:chExt cx="834382" cy="968500"/>
            </a:xfrm>
          </p:grpSpPr>
          <p:grpSp>
            <p:nvGrpSpPr>
              <p:cNvPr id="1364" name="Google Shape;1364;p18"/>
              <p:cNvGrpSpPr/>
              <p:nvPr/>
            </p:nvGrpSpPr>
            <p:grpSpPr>
              <a:xfrm>
                <a:off x="-3516453" y="3010325"/>
                <a:ext cx="738887" cy="583486"/>
                <a:chOff x="-3516453" y="3010325"/>
                <a:chExt cx="738887" cy="583486"/>
              </a:xfrm>
            </p:grpSpPr>
            <p:sp>
              <p:nvSpPr>
                <p:cNvPr id="1365" name="Google Shape;1365;p18"/>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6" name="Google Shape;1366;p18"/>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7" name="Google Shape;1367;p18"/>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68" name="Google Shape;1368;p18"/>
              <p:cNvGrpSpPr/>
              <p:nvPr/>
            </p:nvGrpSpPr>
            <p:grpSpPr>
              <a:xfrm>
                <a:off x="-3333663" y="2666616"/>
                <a:ext cx="283201" cy="453846"/>
                <a:chOff x="-3333663" y="2666616"/>
                <a:chExt cx="283201" cy="453846"/>
              </a:xfrm>
            </p:grpSpPr>
            <p:sp>
              <p:nvSpPr>
                <p:cNvPr id="1369" name="Google Shape;1369;p18"/>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0" name="Google Shape;1370;p18"/>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1" name="Google Shape;1371;p18"/>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2" name="Google Shape;1372;p18"/>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3" name="Google Shape;1373;p18"/>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4" name="Google Shape;1374;p18"/>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5" name="Google Shape;1375;p18"/>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6" name="Google Shape;1376;p18"/>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7" name="Google Shape;1377;p18"/>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8" name="Google Shape;1378;p18"/>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9" name="Google Shape;1379;p18"/>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0" name="Google Shape;1380;p18"/>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81" name="Google Shape;1381;p18"/>
              <p:cNvGrpSpPr/>
              <p:nvPr/>
            </p:nvGrpSpPr>
            <p:grpSpPr>
              <a:xfrm>
                <a:off x="-3518258" y="2925571"/>
                <a:ext cx="330775" cy="475626"/>
                <a:chOff x="-3518258" y="2925571"/>
                <a:chExt cx="330775" cy="475626"/>
              </a:xfrm>
            </p:grpSpPr>
            <p:sp>
              <p:nvSpPr>
                <p:cNvPr id="1382" name="Google Shape;1382;p18"/>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3" name="Google Shape;1383;p18"/>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4" name="Google Shape;1384;p18"/>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5" name="Google Shape;1385;p18"/>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6" name="Google Shape;1386;p18"/>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7" name="Google Shape;1387;p18"/>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8" name="Google Shape;1388;p18"/>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9" name="Google Shape;1389;p18"/>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90" name="Google Shape;1390;p18"/>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1" name="Google Shape;1391;p18"/>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2" name="Google Shape;1392;p18"/>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3" name="Google Shape;1393;p18"/>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4" name="Google Shape;1394;p18"/>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5" name="Google Shape;1395;p18"/>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6" name="Google Shape;1396;p18"/>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7" name="Google Shape;1397;p18"/>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8" name="Google Shape;1398;p18"/>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9" name="Google Shape;1399;p18"/>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0" name="Google Shape;1400;p18"/>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5" name="Shape 1405"/>
        <p:cNvGrpSpPr/>
        <p:nvPr/>
      </p:nvGrpSpPr>
      <p:grpSpPr>
        <a:xfrm>
          <a:off x="0" y="0"/>
          <a:ext cx="0" cy="0"/>
          <a:chOff x="0" y="0"/>
          <a:chExt cx="0" cy="0"/>
        </a:xfrm>
      </p:grpSpPr>
      <p:sp>
        <p:nvSpPr>
          <p:cNvPr id="1406" name="Google Shape;1406;p19"/>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7" name="Google Shape;1407;p19"/>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8" name="Google Shape;1408;p1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09" name="Google Shape;1409;p19"/>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1410" name="Google Shape;1410;p19"/>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135</a:t>
            </a:r>
            <a:endParaRPr b="0" i="0" sz="1400" u="none" cap="none" strike="noStrike">
              <a:solidFill>
                <a:srgbClr val="000000"/>
              </a:solidFill>
              <a:latin typeface="Arial"/>
              <a:ea typeface="Arial"/>
              <a:cs typeface="Arial"/>
              <a:sym typeface="Arial"/>
            </a:endParaRPr>
          </a:p>
        </p:txBody>
      </p:sp>
      <p:sp>
        <p:nvSpPr>
          <p:cNvPr id="1411" name="Google Shape;1411;p19"/>
          <p:cNvSpPr txBox="1"/>
          <p:nvPr/>
        </p:nvSpPr>
        <p:spPr>
          <a:xfrm>
            <a:off x="614425" y="1909221"/>
            <a:ext cx="9768268" cy="484850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416.a hanya terisi jika anggota keluarga berumur 5 tahun ke atas.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416.a terisi dengan salah satu kode 1 atau 2.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Jika rincian 416.a berkode 2, pastikan rincian 416.b sampai 418 tidak terisi (skip ke rincian 419).</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416.b hanya terisi jika anggota keluarga berumur 5 tahun ke atas dan rincian 416.a berkode 1.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Untuk anggota keluarga yang sementara tidak bekerja (karena sakit, cuti, menunggu panen, atau mogok kerja) dalam seminggu yang lalu dan tidak mengerjakan apa-apa isikan “00” pada isian jumlah jam kerja.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Selain kondisi yang tercantum pada poin 5, pastikan isian rincian 416.b berada pada rentang 01 - 97. Jika jam kerja lebih dari 97 jam, isikan “97”.</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417 hanya terisi jika anggota keluarga berumur 5 tahun ke atas dan rincian 416.a berkode 1.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PPL mengisikan pekerjaan responden dengan lengkap dan jelas.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PML mengisikan kode lapangan usaha sesuai dengan deskripsi pekerjaan responden. Pastikan rincian 417 terisi dengan salah satu kode 01, 02, 03, 04, …, hingga 26 dan dituliskan dalam dua digit.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418 hanya terisi jika anggota keluarga berumur 5 tahun ke atas dan rincian 416.a berkode 1.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418 terisi dengan salah satu kode 1, 2, 3, 4, 5, 6, 7,  atau 8.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419 hanya terisi jika anggota keluarga berumur 5 tahun ke atas.</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419 terisi dengan salah satu kode 1, 2, atau 3.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Jika rincian 418 berkode 1, 2, atau 3, sub blok IV.D wajib terisi.</a:t>
            </a:r>
            <a:endParaRPr b="0" i="0" sz="1400" u="none" cap="none" strike="noStrike">
              <a:solidFill>
                <a:srgbClr val="000000"/>
              </a:solidFill>
              <a:latin typeface="Arial"/>
              <a:ea typeface="Arial"/>
              <a:cs typeface="Arial"/>
              <a:sym typeface="Arial"/>
            </a:endParaRPr>
          </a:p>
        </p:txBody>
      </p:sp>
      <p:sp>
        <p:nvSpPr>
          <p:cNvPr id="1412" name="Google Shape;1412;p19"/>
          <p:cNvSpPr/>
          <p:nvPr/>
        </p:nvSpPr>
        <p:spPr>
          <a:xfrm>
            <a:off x="358815" y="1620821"/>
            <a:ext cx="10233636" cy="5095516"/>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3" name="Google Shape;1413;p19"/>
          <p:cNvSpPr txBox="1"/>
          <p:nvPr/>
        </p:nvSpPr>
        <p:spPr>
          <a:xfrm>
            <a:off x="361764" y="978995"/>
            <a:ext cx="6242236"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IV. KETERANGAN SOSIAL EKONOMI ANGGOTA KELUARGA</a:t>
            </a:r>
            <a:endParaRPr b="0" i="0" sz="1400" u="none" cap="none" strike="noStrike">
              <a:solidFill>
                <a:srgbClr val="000000"/>
              </a:solidFill>
              <a:latin typeface="Arial"/>
              <a:ea typeface="Arial"/>
              <a:cs typeface="Arial"/>
              <a:sym typeface="Arial"/>
            </a:endParaRPr>
          </a:p>
        </p:txBody>
      </p:sp>
      <p:sp>
        <p:nvSpPr>
          <p:cNvPr id="1414" name="Google Shape;1414;p19"/>
          <p:cNvSpPr txBox="1"/>
          <p:nvPr/>
        </p:nvSpPr>
        <p:spPr>
          <a:xfrm>
            <a:off x="660246" y="1459806"/>
            <a:ext cx="3347307" cy="369332"/>
          </a:xfrm>
          <a:prstGeom prst="rect">
            <a:avLst/>
          </a:prstGeom>
          <a:solidFill>
            <a:srgbClr val="01C9D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C. KETENAGAKERJAAN</a:t>
            </a:r>
            <a:endParaRPr b="0" i="0" sz="1400" u="none" cap="none" strike="noStrike">
              <a:solidFill>
                <a:srgbClr val="000000"/>
              </a:solidFill>
              <a:latin typeface="Arial"/>
              <a:ea typeface="Arial"/>
              <a:cs typeface="Arial"/>
              <a:sym typeface="Arial"/>
            </a:endParaRPr>
          </a:p>
        </p:txBody>
      </p:sp>
      <p:grpSp>
        <p:nvGrpSpPr>
          <p:cNvPr id="1415" name="Google Shape;1415;p19"/>
          <p:cNvGrpSpPr/>
          <p:nvPr/>
        </p:nvGrpSpPr>
        <p:grpSpPr>
          <a:xfrm flipH="1">
            <a:off x="10464355" y="2244288"/>
            <a:ext cx="1499359" cy="3767158"/>
            <a:chOff x="-3518258" y="2666616"/>
            <a:chExt cx="834382" cy="2121222"/>
          </a:xfrm>
        </p:grpSpPr>
        <p:grpSp>
          <p:nvGrpSpPr>
            <p:cNvPr id="1416" name="Google Shape;1416;p19"/>
            <p:cNvGrpSpPr/>
            <p:nvPr/>
          </p:nvGrpSpPr>
          <p:grpSpPr>
            <a:xfrm>
              <a:off x="-3463564" y="3427621"/>
              <a:ext cx="569592" cy="1360217"/>
              <a:chOff x="-3463564" y="3427621"/>
              <a:chExt cx="569592" cy="1360217"/>
            </a:xfrm>
          </p:grpSpPr>
          <p:sp>
            <p:nvSpPr>
              <p:cNvPr id="1417" name="Google Shape;1417;p19"/>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8" name="Google Shape;1418;p19"/>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9" name="Google Shape;1419;p19"/>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0" name="Google Shape;1420;p19"/>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1" name="Google Shape;1421;p19"/>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2" name="Google Shape;1422;p19"/>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3" name="Google Shape;1423;p19"/>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4" name="Google Shape;1424;p19"/>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5" name="Google Shape;1425;p19"/>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6" name="Google Shape;1426;p19"/>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7" name="Google Shape;1427;p19"/>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8" name="Google Shape;1428;p19"/>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9" name="Google Shape;1429;p19"/>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0" name="Google Shape;1430;p19"/>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1" name="Google Shape;1431;p19"/>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2" name="Google Shape;1432;p19"/>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33" name="Google Shape;1433;p19"/>
            <p:cNvGrpSpPr/>
            <p:nvPr/>
          </p:nvGrpSpPr>
          <p:grpSpPr>
            <a:xfrm>
              <a:off x="-3518258" y="2666616"/>
              <a:ext cx="834382" cy="968500"/>
              <a:chOff x="-3518258" y="2666616"/>
              <a:chExt cx="834382" cy="968500"/>
            </a:xfrm>
          </p:grpSpPr>
          <p:grpSp>
            <p:nvGrpSpPr>
              <p:cNvPr id="1434" name="Google Shape;1434;p19"/>
              <p:cNvGrpSpPr/>
              <p:nvPr/>
            </p:nvGrpSpPr>
            <p:grpSpPr>
              <a:xfrm>
                <a:off x="-3516453" y="3010325"/>
                <a:ext cx="738887" cy="583486"/>
                <a:chOff x="-3516453" y="3010325"/>
                <a:chExt cx="738887" cy="583486"/>
              </a:xfrm>
            </p:grpSpPr>
            <p:sp>
              <p:nvSpPr>
                <p:cNvPr id="1435" name="Google Shape;1435;p19"/>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6" name="Google Shape;1436;p19"/>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7" name="Google Shape;1437;p19"/>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38" name="Google Shape;1438;p19"/>
              <p:cNvGrpSpPr/>
              <p:nvPr/>
            </p:nvGrpSpPr>
            <p:grpSpPr>
              <a:xfrm>
                <a:off x="-3333663" y="2666616"/>
                <a:ext cx="283201" cy="453846"/>
                <a:chOff x="-3333663" y="2666616"/>
                <a:chExt cx="283201" cy="453846"/>
              </a:xfrm>
            </p:grpSpPr>
            <p:sp>
              <p:nvSpPr>
                <p:cNvPr id="1439" name="Google Shape;1439;p19"/>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0" name="Google Shape;1440;p19"/>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1" name="Google Shape;1441;p19"/>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2" name="Google Shape;1442;p19"/>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3" name="Google Shape;1443;p19"/>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4" name="Google Shape;1444;p19"/>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5" name="Google Shape;1445;p19"/>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6" name="Google Shape;1446;p19"/>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7" name="Google Shape;1447;p19"/>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8" name="Google Shape;1448;p19"/>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9" name="Google Shape;1449;p19"/>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0" name="Google Shape;1450;p19"/>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51" name="Google Shape;1451;p19"/>
              <p:cNvGrpSpPr/>
              <p:nvPr/>
            </p:nvGrpSpPr>
            <p:grpSpPr>
              <a:xfrm>
                <a:off x="-3518258" y="2925571"/>
                <a:ext cx="330775" cy="475626"/>
                <a:chOff x="-3518258" y="2925571"/>
                <a:chExt cx="330775" cy="475626"/>
              </a:xfrm>
            </p:grpSpPr>
            <p:sp>
              <p:nvSpPr>
                <p:cNvPr id="1452" name="Google Shape;1452;p19"/>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3" name="Google Shape;1453;p19"/>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4" name="Google Shape;1454;p19"/>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5" name="Google Shape;1455;p19"/>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6" name="Google Shape;1456;p19"/>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7" name="Google Shape;1457;p19"/>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8" name="Google Shape;1458;p19"/>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9" name="Google Shape;1459;p19"/>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60" name="Google Shape;1460;p19"/>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1" name="Google Shape;1461;p19"/>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2" name="Google Shape;1462;p19"/>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3" name="Google Shape;1463;p19"/>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4" name="Google Shape;1464;p19"/>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5" name="Google Shape;1465;p19"/>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6" name="Google Shape;1466;p19"/>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7" name="Google Shape;1467;p19"/>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8" name="Google Shape;1468;p19"/>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9" name="Google Shape;1469;p19"/>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0" name="Google Shape;1470;p19"/>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5" name="Shape 1475"/>
        <p:cNvGrpSpPr/>
        <p:nvPr/>
      </p:nvGrpSpPr>
      <p:grpSpPr>
        <a:xfrm>
          <a:off x="0" y="0"/>
          <a:ext cx="0" cy="0"/>
          <a:chOff x="0" y="0"/>
          <a:chExt cx="0" cy="0"/>
        </a:xfrm>
      </p:grpSpPr>
      <p:sp>
        <p:nvSpPr>
          <p:cNvPr id="1476" name="Google Shape;1476;p20"/>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7" name="Google Shape;1477;p20"/>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8" name="Google Shape;1478;p2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479" name="Google Shape;1479;p20"/>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1480" name="Google Shape;1480;p20"/>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136</a:t>
            </a:r>
            <a:endParaRPr b="0" i="0" sz="1400" u="none" cap="none" strike="noStrike">
              <a:solidFill>
                <a:srgbClr val="000000"/>
              </a:solidFill>
              <a:latin typeface="Arial"/>
              <a:ea typeface="Arial"/>
              <a:cs typeface="Arial"/>
              <a:sym typeface="Arial"/>
            </a:endParaRPr>
          </a:p>
        </p:txBody>
      </p:sp>
      <p:sp>
        <p:nvSpPr>
          <p:cNvPr id="1481" name="Google Shape;1481;p20"/>
          <p:cNvSpPr txBox="1"/>
          <p:nvPr/>
        </p:nvSpPr>
        <p:spPr>
          <a:xfrm>
            <a:off x="614425" y="1909221"/>
            <a:ext cx="10159636" cy="484850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420 hanya terisi jika anggota keluarga berumur 5 tahun ke atas.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420.a terisi dengan salah satu kode 1 atau 2.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420.b hanya terisi jika 420.a berkode 1 serta pastikan isian jawaban berada pada rentang 01 – 97.</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421 hanya terisi jika anggota keluarga berumur 5 tahun ke atas dan rincian 420 berkode 1.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421 terisi dengan salah satu kode 01, 02, 03, 04, …, hingga 26 dan dituliskan dalam dua digit.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422 hanya terisi jika anggota keluarga berumur 5 tahun ke atas dan rincian 420 berkode 1 serta isian jawaban berada pada rentang 000 – 997.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423 hanya terisi jika anggota keluarga berumur 5 tahun ke atas dan rincian 420 berkode 1 serta isian jawaban berada pada rentang 00 – 97.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424 hanya terisi jika anggota keluarga berumur 5 tahun ke atas dan rincian 420 berkode 1.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424 terisi dengan salah satu kode 01, 02, 03, …, hingga 12 dan dituliskan dalam dua digit.</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425 hanya terisi jika anggota keluarga berumur 5 tahun ke atas dan rincian 420 berkode 1.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425 terisi dengan salah satu kode 1, 2, 3, 4, 5, 6, atau 7.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426 hanya terisi jika anggota keluarga berumur 5 tahun ke atas dan rincian 420 berkode 1.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Pada rincian 426 jika tujuan penggunaan internet responden lebih dari satu, pastikan bahwa jawaban yang diisikan merupakan hasil penjumlahan dari  salah satu kode 00, 01, 02, 03, 04, …, hingga 32, isian pada kisaran  00-63 dan dituliskan dalam dua digit.</a:t>
            </a:r>
            <a:endParaRPr b="0" i="0" sz="1600" u="none" cap="none" strike="noStrike">
              <a:solidFill>
                <a:schemeClr val="dk1"/>
              </a:solidFill>
              <a:latin typeface="Calibri"/>
              <a:ea typeface="Calibri"/>
              <a:cs typeface="Calibri"/>
              <a:sym typeface="Calibri"/>
            </a:endParaRPr>
          </a:p>
        </p:txBody>
      </p:sp>
      <p:sp>
        <p:nvSpPr>
          <p:cNvPr id="1482" name="Google Shape;1482;p20"/>
          <p:cNvSpPr/>
          <p:nvPr/>
        </p:nvSpPr>
        <p:spPr>
          <a:xfrm>
            <a:off x="358814" y="1620821"/>
            <a:ext cx="10414372" cy="5095516"/>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3" name="Google Shape;1483;p20"/>
          <p:cNvSpPr txBox="1"/>
          <p:nvPr/>
        </p:nvSpPr>
        <p:spPr>
          <a:xfrm>
            <a:off x="361764" y="978995"/>
            <a:ext cx="6242236"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IV. KETERANGAN SOSIAL EKONOMI ANGGOTA KELUARGA</a:t>
            </a:r>
            <a:endParaRPr b="0" i="0" sz="1400" u="none" cap="none" strike="noStrike">
              <a:solidFill>
                <a:srgbClr val="000000"/>
              </a:solidFill>
              <a:latin typeface="Arial"/>
              <a:ea typeface="Arial"/>
              <a:cs typeface="Arial"/>
              <a:sym typeface="Arial"/>
            </a:endParaRPr>
          </a:p>
        </p:txBody>
      </p:sp>
      <p:sp>
        <p:nvSpPr>
          <p:cNvPr id="1484" name="Google Shape;1484;p20"/>
          <p:cNvSpPr txBox="1"/>
          <p:nvPr/>
        </p:nvSpPr>
        <p:spPr>
          <a:xfrm>
            <a:off x="677333" y="1459806"/>
            <a:ext cx="3307642" cy="369332"/>
          </a:xfrm>
          <a:prstGeom prst="rect">
            <a:avLst/>
          </a:prstGeom>
          <a:solidFill>
            <a:srgbClr val="01C9D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D. KEPEMILIKAN USAHA</a:t>
            </a:r>
            <a:endParaRPr b="0" i="0" sz="1400" u="none" cap="none" strike="noStrike">
              <a:solidFill>
                <a:srgbClr val="000000"/>
              </a:solidFill>
              <a:latin typeface="Arial"/>
              <a:ea typeface="Arial"/>
              <a:cs typeface="Arial"/>
              <a:sym typeface="Arial"/>
            </a:endParaRPr>
          </a:p>
        </p:txBody>
      </p:sp>
      <p:grpSp>
        <p:nvGrpSpPr>
          <p:cNvPr id="1485" name="Google Shape;1485;p20"/>
          <p:cNvGrpSpPr/>
          <p:nvPr/>
        </p:nvGrpSpPr>
        <p:grpSpPr>
          <a:xfrm flipH="1">
            <a:off x="10489748" y="2244288"/>
            <a:ext cx="1499359" cy="3767158"/>
            <a:chOff x="-3518258" y="2666616"/>
            <a:chExt cx="834382" cy="2121222"/>
          </a:xfrm>
        </p:grpSpPr>
        <p:grpSp>
          <p:nvGrpSpPr>
            <p:cNvPr id="1486" name="Google Shape;1486;p20"/>
            <p:cNvGrpSpPr/>
            <p:nvPr/>
          </p:nvGrpSpPr>
          <p:grpSpPr>
            <a:xfrm>
              <a:off x="-3463564" y="3427621"/>
              <a:ext cx="569592" cy="1360217"/>
              <a:chOff x="-3463564" y="3427621"/>
              <a:chExt cx="569592" cy="1360217"/>
            </a:xfrm>
          </p:grpSpPr>
          <p:sp>
            <p:nvSpPr>
              <p:cNvPr id="1487" name="Google Shape;1487;p20"/>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8" name="Google Shape;1488;p20"/>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9" name="Google Shape;1489;p20"/>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0" name="Google Shape;1490;p20"/>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1" name="Google Shape;1491;p20"/>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2" name="Google Shape;1492;p20"/>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3" name="Google Shape;1493;p20"/>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4" name="Google Shape;1494;p20"/>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5" name="Google Shape;1495;p20"/>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6" name="Google Shape;1496;p20"/>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7" name="Google Shape;1497;p20"/>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8" name="Google Shape;1498;p20"/>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9" name="Google Shape;1499;p20"/>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0" name="Google Shape;1500;p20"/>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1" name="Google Shape;1501;p20"/>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2" name="Google Shape;1502;p20"/>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03" name="Google Shape;1503;p20"/>
            <p:cNvGrpSpPr/>
            <p:nvPr/>
          </p:nvGrpSpPr>
          <p:grpSpPr>
            <a:xfrm>
              <a:off x="-3518258" y="2666616"/>
              <a:ext cx="834382" cy="968500"/>
              <a:chOff x="-3518258" y="2666616"/>
              <a:chExt cx="834382" cy="968500"/>
            </a:xfrm>
          </p:grpSpPr>
          <p:grpSp>
            <p:nvGrpSpPr>
              <p:cNvPr id="1504" name="Google Shape;1504;p20"/>
              <p:cNvGrpSpPr/>
              <p:nvPr/>
            </p:nvGrpSpPr>
            <p:grpSpPr>
              <a:xfrm>
                <a:off x="-3516453" y="3010325"/>
                <a:ext cx="738887" cy="583486"/>
                <a:chOff x="-3516453" y="3010325"/>
                <a:chExt cx="738887" cy="583486"/>
              </a:xfrm>
            </p:grpSpPr>
            <p:sp>
              <p:nvSpPr>
                <p:cNvPr id="1505" name="Google Shape;1505;p20"/>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6" name="Google Shape;1506;p20"/>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7" name="Google Shape;1507;p20"/>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08" name="Google Shape;1508;p20"/>
              <p:cNvGrpSpPr/>
              <p:nvPr/>
            </p:nvGrpSpPr>
            <p:grpSpPr>
              <a:xfrm>
                <a:off x="-3333663" y="2666616"/>
                <a:ext cx="283201" cy="453846"/>
                <a:chOff x="-3333663" y="2666616"/>
                <a:chExt cx="283201" cy="453846"/>
              </a:xfrm>
            </p:grpSpPr>
            <p:sp>
              <p:nvSpPr>
                <p:cNvPr id="1509" name="Google Shape;1509;p20"/>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0" name="Google Shape;1510;p20"/>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1" name="Google Shape;1511;p20"/>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2" name="Google Shape;1512;p20"/>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3" name="Google Shape;1513;p20"/>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4" name="Google Shape;1514;p20"/>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5" name="Google Shape;1515;p20"/>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6" name="Google Shape;1516;p20"/>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7" name="Google Shape;1517;p20"/>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8" name="Google Shape;1518;p20"/>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9" name="Google Shape;1519;p20"/>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0" name="Google Shape;1520;p20"/>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21" name="Google Shape;1521;p20"/>
              <p:cNvGrpSpPr/>
              <p:nvPr/>
            </p:nvGrpSpPr>
            <p:grpSpPr>
              <a:xfrm>
                <a:off x="-3518258" y="2925571"/>
                <a:ext cx="330775" cy="475626"/>
                <a:chOff x="-3518258" y="2925571"/>
                <a:chExt cx="330775" cy="475626"/>
              </a:xfrm>
            </p:grpSpPr>
            <p:sp>
              <p:nvSpPr>
                <p:cNvPr id="1522" name="Google Shape;1522;p20"/>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3" name="Google Shape;1523;p20"/>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4" name="Google Shape;1524;p20"/>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5" name="Google Shape;1525;p20"/>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6" name="Google Shape;1526;p20"/>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7" name="Google Shape;1527;p20"/>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8" name="Google Shape;1528;p20"/>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9" name="Google Shape;1529;p20"/>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30" name="Google Shape;1530;p20"/>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1" name="Google Shape;1531;p20"/>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2" name="Google Shape;1532;p20"/>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3" name="Google Shape;1533;p20"/>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4" name="Google Shape;1534;p20"/>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5" name="Google Shape;1535;p20"/>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6" name="Google Shape;1536;p20"/>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7" name="Google Shape;1537;p20"/>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8" name="Google Shape;1538;p20"/>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9" name="Google Shape;1539;p20"/>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0" name="Google Shape;1540;p20"/>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5" name="Shape 1545"/>
        <p:cNvGrpSpPr/>
        <p:nvPr/>
      </p:nvGrpSpPr>
      <p:grpSpPr>
        <a:xfrm>
          <a:off x="0" y="0"/>
          <a:ext cx="0" cy="0"/>
          <a:chOff x="0" y="0"/>
          <a:chExt cx="0" cy="0"/>
        </a:xfrm>
      </p:grpSpPr>
      <p:sp>
        <p:nvSpPr>
          <p:cNvPr id="1546" name="Google Shape;1546;p21"/>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7" name="Google Shape;1547;p21"/>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48" name="Google Shape;1548;p2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549" name="Google Shape;1549;p21"/>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1550" name="Google Shape;1550;p21"/>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137</a:t>
            </a:r>
            <a:endParaRPr b="0" i="0" sz="1400" u="none" cap="none" strike="noStrike">
              <a:solidFill>
                <a:srgbClr val="000000"/>
              </a:solidFill>
              <a:latin typeface="Arial"/>
              <a:ea typeface="Arial"/>
              <a:cs typeface="Arial"/>
              <a:sym typeface="Arial"/>
            </a:endParaRPr>
          </a:p>
        </p:txBody>
      </p:sp>
      <p:sp>
        <p:nvSpPr>
          <p:cNvPr id="1551" name="Google Shape;1551;p21"/>
          <p:cNvSpPr txBox="1"/>
          <p:nvPr/>
        </p:nvSpPr>
        <p:spPr>
          <a:xfrm>
            <a:off x="614425" y="2006043"/>
            <a:ext cx="9882852" cy="3460907"/>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428 hanya terisi jika anggota keluarga berumur 2 tahun keatas.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428 terisi dengan salah satu kode 1, 2, 3, atau 4.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428.a – 428.f hanya terisi jika anggota keluarga berumur 2 tahun ke atas.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428.a – 428.f terisi dengan salah satu kode 1, 2, 3, atau 4.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Pada rincian 428.e – 428.f penggunaan kata “penduduk sebaya” digunakan untuk anggota keluarga berumur 2-5 tahun.</a:t>
            </a:r>
            <a:endParaRPr b="0" i="0" sz="16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428.g – 428.j hanya terisi jika anggota keluarga berumur 5 tahun ke atas.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428.g – 428.j terisi dengan salah satu kode 1, 2, 3, atau 4.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429 hanya terisi jika anggota keluarga berumur 60 tahun ke atas atau rincian 428a-j ada yang berkode 1 atau 2.</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429 terisi dengan salah satu kode 1, 2, atau 3.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430 terisi dengan salah satu kode 01, 02, 03, …, hingga 18 dan dituliskan dalam dua digit. </a:t>
            </a:r>
            <a:endParaRPr b="0" i="0" sz="1400" u="none" cap="none" strike="noStrike">
              <a:solidFill>
                <a:srgbClr val="000000"/>
              </a:solidFill>
              <a:latin typeface="Arial"/>
              <a:ea typeface="Arial"/>
              <a:cs typeface="Arial"/>
              <a:sym typeface="Arial"/>
            </a:endParaRPr>
          </a:p>
        </p:txBody>
      </p:sp>
      <p:sp>
        <p:nvSpPr>
          <p:cNvPr id="1552" name="Google Shape;1552;p21"/>
          <p:cNvSpPr/>
          <p:nvPr/>
        </p:nvSpPr>
        <p:spPr>
          <a:xfrm>
            <a:off x="358815" y="1627667"/>
            <a:ext cx="10159636" cy="3982992"/>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53" name="Google Shape;1553;p21"/>
          <p:cNvSpPr txBox="1"/>
          <p:nvPr/>
        </p:nvSpPr>
        <p:spPr>
          <a:xfrm>
            <a:off x="361764" y="978995"/>
            <a:ext cx="6242236"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IV. KETERANGAN SOSIAL EKONOMI ANGGOTA KELUARGA</a:t>
            </a:r>
            <a:endParaRPr b="0" i="0" sz="1400" u="none" cap="none" strike="noStrike">
              <a:solidFill>
                <a:srgbClr val="000000"/>
              </a:solidFill>
              <a:latin typeface="Arial"/>
              <a:ea typeface="Arial"/>
              <a:cs typeface="Arial"/>
              <a:sym typeface="Arial"/>
            </a:endParaRPr>
          </a:p>
        </p:txBody>
      </p:sp>
      <p:sp>
        <p:nvSpPr>
          <p:cNvPr id="1554" name="Google Shape;1554;p21"/>
          <p:cNvSpPr txBox="1"/>
          <p:nvPr/>
        </p:nvSpPr>
        <p:spPr>
          <a:xfrm>
            <a:off x="677333" y="1459806"/>
            <a:ext cx="3307642" cy="369332"/>
          </a:xfrm>
          <a:prstGeom prst="rect">
            <a:avLst/>
          </a:prstGeom>
          <a:solidFill>
            <a:srgbClr val="01C9D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E. KESEHATAN</a:t>
            </a:r>
            <a:endParaRPr b="0" i="0" sz="1400" u="none" cap="none" strike="noStrike">
              <a:solidFill>
                <a:srgbClr val="000000"/>
              </a:solidFill>
              <a:latin typeface="Arial"/>
              <a:ea typeface="Arial"/>
              <a:cs typeface="Arial"/>
              <a:sym typeface="Arial"/>
            </a:endParaRPr>
          </a:p>
        </p:txBody>
      </p:sp>
      <p:grpSp>
        <p:nvGrpSpPr>
          <p:cNvPr id="1555" name="Google Shape;1555;p21"/>
          <p:cNvGrpSpPr/>
          <p:nvPr/>
        </p:nvGrpSpPr>
        <p:grpSpPr>
          <a:xfrm flipH="1">
            <a:off x="10464355" y="2244288"/>
            <a:ext cx="1499359" cy="3767158"/>
            <a:chOff x="-3518258" y="2666616"/>
            <a:chExt cx="834382" cy="2121222"/>
          </a:xfrm>
        </p:grpSpPr>
        <p:grpSp>
          <p:nvGrpSpPr>
            <p:cNvPr id="1556" name="Google Shape;1556;p21"/>
            <p:cNvGrpSpPr/>
            <p:nvPr/>
          </p:nvGrpSpPr>
          <p:grpSpPr>
            <a:xfrm>
              <a:off x="-3463564" y="3427621"/>
              <a:ext cx="569592" cy="1360217"/>
              <a:chOff x="-3463564" y="3427621"/>
              <a:chExt cx="569592" cy="1360217"/>
            </a:xfrm>
          </p:grpSpPr>
          <p:sp>
            <p:nvSpPr>
              <p:cNvPr id="1557" name="Google Shape;1557;p21"/>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8" name="Google Shape;1558;p21"/>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59" name="Google Shape;1559;p21"/>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0" name="Google Shape;1560;p21"/>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1" name="Google Shape;1561;p21"/>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2" name="Google Shape;1562;p21"/>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3" name="Google Shape;1563;p21"/>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4" name="Google Shape;1564;p21"/>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5" name="Google Shape;1565;p21"/>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6" name="Google Shape;1566;p21"/>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7" name="Google Shape;1567;p21"/>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8" name="Google Shape;1568;p21"/>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9" name="Google Shape;1569;p21"/>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0" name="Google Shape;1570;p21"/>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1" name="Google Shape;1571;p21"/>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2" name="Google Shape;1572;p21"/>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73" name="Google Shape;1573;p21"/>
            <p:cNvGrpSpPr/>
            <p:nvPr/>
          </p:nvGrpSpPr>
          <p:grpSpPr>
            <a:xfrm>
              <a:off x="-3518258" y="2666616"/>
              <a:ext cx="834382" cy="968500"/>
              <a:chOff x="-3518258" y="2666616"/>
              <a:chExt cx="834382" cy="968500"/>
            </a:xfrm>
          </p:grpSpPr>
          <p:grpSp>
            <p:nvGrpSpPr>
              <p:cNvPr id="1574" name="Google Shape;1574;p21"/>
              <p:cNvGrpSpPr/>
              <p:nvPr/>
            </p:nvGrpSpPr>
            <p:grpSpPr>
              <a:xfrm>
                <a:off x="-3516453" y="3010325"/>
                <a:ext cx="738887" cy="583486"/>
                <a:chOff x="-3516453" y="3010325"/>
                <a:chExt cx="738887" cy="583486"/>
              </a:xfrm>
            </p:grpSpPr>
            <p:sp>
              <p:nvSpPr>
                <p:cNvPr id="1575" name="Google Shape;1575;p21"/>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6" name="Google Shape;1576;p21"/>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77" name="Google Shape;1577;p21"/>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78" name="Google Shape;1578;p21"/>
              <p:cNvGrpSpPr/>
              <p:nvPr/>
            </p:nvGrpSpPr>
            <p:grpSpPr>
              <a:xfrm>
                <a:off x="-3333663" y="2666616"/>
                <a:ext cx="283201" cy="453846"/>
                <a:chOff x="-3333663" y="2666616"/>
                <a:chExt cx="283201" cy="453846"/>
              </a:xfrm>
            </p:grpSpPr>
            <p:sp>
              <p:nvSpPr>
                <p:cNvPr id="1579" name="Google Shape;1579;p21"/>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0" name="Google Shape;1580;p21"/>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1" name="Google Shape;1581;p21"/>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2" name="Google Shape;1582;p21"/>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3" name="Google Shape;1583;p21"/>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4" name="Google Shape;1584;p21"/>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5" name="Google Shape;1585;p21"/>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6" name="Google Shape;1586;p21"/>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7" name="Google Shape;1587;p21"/>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8" name="Google Shape;1588;p21"/>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9" name="Google Shape;1589;p21"/>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0" name="Google Shape;1590;p21"/>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91" name="Google Shape;1591;p21"/>
              <p:cNvGrpSpPr/>
              <p:nvPr/>
            </p:nvGrpSpPr>
            <p:grpSpPr>
              <a:xfrm>
                <a:off x="-3518258" y="2925571"/>
                <a:ext cx="330775" cy="475626"/>
                <a:chOff x="-3518258" y="2925571"/>
                <a:chExt cx="330775" cy="475626"/>
              </a:xfrm>
            </p:grpSpPr>
            <p:sp>
              <p:nvSpPr>
                <p:cNvPr id="1592" name="Google Shape;1592;p21"/>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3" name="Google Shape;1593;p21"/>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4" name="Google Shape;1594;p21"/>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5" name="Google Shape;1595;p21"/>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6" name="Google Shape;1596;p21"/>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7" name="Google Shape;1597;p21"/>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8" name="Google Shape;1598;p21"/>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9" name="Google Shape;1599;p21"/>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00" name="Google Shape;1600;p21"/>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1" name="Google Shape;1601;p21"/>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2" name="Google Shape;1602;p21"/>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3" name="Google Shape;1603;p21"/>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4" name="Google Shape;1604;p21"/>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5" name="Google Shape;1605;p21"/>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6" name="Google Shape;1606;p21"/>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7" name="Google Shape;1607;p21"/>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8" name="Google Shape;1608;p21"/>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09" name="Google Shape;1609;p21"/>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0" name="Google Shape;1610;p21"/>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pic>
        <p:nvPicPr>
          <p:cNvPr id="311" name="Google Shape;311;p3"/>
          <p:cNvPicPr preferRelativeResize="0"/>
          <p:nvPr/>
        </p:nvPicPr>
        <p:blipFill rotWithShape="1">
          <a:blip r:embed="rId3">
            <a:alphaModFix/>
          </a:blip>
          <a:srcRect b="0" l="0" r="0" t="0"/>
          <a:stretch/>
        </p:blipFill>
        <p:spPr>
          <a:xfrm>
            <a:off x="571563" y="408170"/>
            <a:ext cx="3798137" cy="6041660"/>
          </a:xfrm>
          <a:prstGeom prst="rect">
            <a:avLst/>
          </a:prstGeom>
          <a:noFill/>
          <a:ln>
            <a:noFill/>
          </a:ln>
        </p:spPr>
      </p:pic>
      <p:sp>
        <p:nvSpPr>
          <p:cNvPr id="312" name="Google Shape;312;p3"/>
          <p:cNvSpPr/>
          <p:nvPr/>
        </p:nvSpPr>
        <p:spPr>
          <a:xfrm>
            <a:off x="576949" y="406400"/>
            <a:ext cx="3799840" cy="6045199"/>
          </a:xfrm>
          <a:prstGeom prst="roundRect">
            <a:avLst>
              <a:gd fmla="val 5170" name="adj"/>
            </a:avLst>
          </a:prstGeom>
          <a:solidFill>
            <a:srgbClr val="AFF2FF">
              <a:alpha val="6392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3" name="Google Shape;313;p3"/>
          <p:cNvSpPr txBox="1"/>
          <p:nvPr>
            <p:ph idx="12" type="sldNum"/>
          </p:nvPr>
        </p:nvSpPr>
        <p:spPr>
          <a:xfrm>
            <a:off x="11563927" y="7182417"/>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b="1" lang="en-US"/>
              <a:t>‹#›</a:t>
            </a:fld>
            <a:endParaRPr b="1"/>
          </a:p>
        </p:txBody>
      </p:sp>
      <p:sp>
        <p:nvSpPr>
          <p:cNvPr id="314" name="Google Shape;314;p3"/>
          <p:cNvSpPr/>
          <p:nvPr/>
        </p:nvSpPr>
        <p:spPr>
          <a:xfrm>
            <a:off x="1032756" y="6570607"/>
            <a:ext cx="2877328" cy="287393"/>
          </a:xfrm>
          <a:prstGeom prst="round2SameRect">
            <a:avLst>
              <a:gd fmla="val 50000" name="adj1"/>
              <a:gd fmla="val 0" name="adj2"/>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 name="Google Shape;315;p3"/>
          <p:cNvSpPr/>
          <p:nvPr/>
        </p:nvSpPr>
        <p:spPr>
          <a:xfrm flipH="1" rot="10800000">
            <a:off x="1032756" y="-2"/>
            <a:ext cx="2877328" cy="287393"/>
          </a:xfrm>
          <a:prstGeom prst="round2SameRect">
            <a:avLst>
              <a:gd fmla="val 50000" name="adj1"/>
              <a:gd fmla="val 0" name="adj2"/>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 name="Google Shape;316;p3"/>
          <p:cNvSpPr txBox="1"/>
          <p:nvPr/>
        </p:nvSpPr>
        <p:spPr>
          <a:xfrm>
            <a:off x="490220" y="6189989"/>
            <a:ext cx="2367280" cy="2616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0" i="0" lang="en-US" sz="1050" u="none" cap="none" strike="noStrike">
                <a:solidFill>
                  <a:srgbClr val="95C11F"/>
                </a:solidFill>
                <a:latin typeface="Calibri"/>
                <a:ea typeface="Calibri"/>
                <a:cs typeface="Calibri"/>
                <a:sym typeface="Calibri"/>
              </a:rPr>
              <a:t>Photo by </a:t>
            </a:r>
            <a:r>
              <a:rPr b="0" i="0" lang="en-US" sz="1050" u="sng" cap="none" strike="noStrike">
                <a:solidFill>
                  <a:srgbClr val="95C11F"/>
                </a:solidFill>
                <a:latin typeface="Calibri"/>
                <a:ea typeface="Calibri"/>
                <a:cs typeface="Calibri"/>
                <a:sym typeface="Calibri"/>
                <a:hlinkClick r:id="rId4">
                  <a:extLst>
                    <a:ext uri="{A12FA001-AC4F-418D-AE19-62706E023703}">
                      <ahyp:hlinkClr val="tx"/>
                    </a:ext>
                  </a:extLst>
                </a:hlinkClick>
              </a:rPr>
              <a:t>Adeolu Eletu</a:t>
            </a:r>
            <a:r>
              <a:rPr b="0" i="0" lang="en-US" sz="1050" u="none" cap="none" strike="noStrike">
                <a:solidFill>
                  <a:srgbClr val="95C11F"/>
                </a:solidFill>
                <a:latin typeface="Calibri"/>
                <a:ea typeface="Calibri"/>
                <a:cs typeface="Calibri"/>
                <a:sym typeface="Calibri"/>
              </a:rPr>
              <a:t> on </a:t>
            </a:r>
            <a:r>
              <a:rPr b="0" i="0" lang="en-US" sz="1050" u="sng" cap="none" strike="noStrike">
                <a:solidFill>
                  <a:srgbClr val="95C11F"/>
                </a:solidFill>
                <a:latin typeface="Calibri"/>
                <a:ea typeface="Calibri"/>
                <a:cs typeface="Calibri"/>
                <a:sym typeface="Calibri"/>
                <a:hlinkClick r:id="rId5">
                  <a:extLst>
                    <a:ext uri="{A12FA001-AC4F-418D-AE19-62706E023703}">
                      <ahyp:hlinkClr val="tx"/>
                    </a:ext>
                  </a:extLst>
                </a:hlinkClick>
              </a:rPr>
              <a:t>Unsplash</a:t>
            </a:r>
            <a:r>
              <a:rPr b="0" i="0" lang="en-US" sz="1050" u="none" cap="none" strike="noStrike">
                <a:solidFill>
                  <a:srgbClr val="95C11F"/>
                </a:solidFill>
                <a:latin typeface="Calibri"/>
                <a:ea typeface="Calibri"/>
                <a:cs typeface="Calibri"/>
                <a:sym typeface="Calibri"/>
              </a:rPr>
              <a:t> </a:t>
            </a:r>
            <a:endParaRPr b="0" i="0" sz="1050" u="none" cap="none" strike="noStrike">
              <a:solidFill>
                <a:srgbClr val="95C11F"/>
              </a:solidFill>
              <a:latin typeface="Calibri"/>
              <a:ea typeface="Calibri"/>
              <a:cs typeface="Calibri"/>
              <a:sym typeface="Calibri"/>
            </a:endParaRPr>
          </a:p>
        </p:txBody>
      </p:sp>
      <p:grpSp>
        <p:nvGrpSpPr>
          <p:cNvPr id="317" name="Google Shape;317;p3"/>
          <p:cNvGrpSpPr/>
          <p:nvPr/>
        </p:nvGrpSpPr>
        <p:grpSpPr>
          <a:xfrm>
            <a:off x="4754236" y="733650"/>
            <a:ext cx="7020538" cy="1232146"/>
            <a:chOff x="4409462" y="682932"/>
            <a:chExt cx="7020538" cy="1232146"/>
          </a:xfrm>
        </p:grpSpPr>
        <p:sp>
          <p:nvSpPr>
            <p:cNvPr id="318" name="Google Shape;318;p3"/>
            <p:cNvSpPr/>
            <p:nvPr/>
          </p:nvSpPr>
          <p:spPr>
            <a:xfrm>
              <a:off x="4780970" y="682932"/>
              <a:ext cx="6649030" cy="1232146"/>
            </a:xfrm>
            <a:prstGeom prst="roundRect">
              <a:avLst>
                <a:gd fmla="val 16667" name="adj"/>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9" name="Google Shape;319;p3"/>
            <p:cNvSpPr/>
            <p:nvPr/>
          </p:nvSpPr>
          <p:spPr>
            <a:xfrm>
              <a:off x="4409462" y="927498"/>
              <a:ext cx="743014" cy="743014"/>
            </a:xfrm>
            <a:prstGeom prst="roundRect">
              <a:avLst>
                <a:gd fmla="val 16667" name="adj"/>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Century Gothic"/>
                <a:buNone/>
              </a:pPr>
              <a:r>
                <a:rPr b="1" i="0" lang="en-US" sz="2800" u="none" cap="none" strike="noStrike">
                  <a:solidFill>
                    <a:srgbClr val="FFFFFF"/>
                  </a:solidFill>
                  <a:latin typeface="Century Gothic"/>
                  <a:ea typeface="Century Gothic"/>
                  <a:cs typeface="Century Gothic"/>
                  <a:sym typeface="Century Gothic"/>
                </a:rPr>
                <a:t>1</a:t>
              </a:r>
              <a:endParaRPr b="0" i="0" sz="1400" u="none" cap="none" strike="noStrike">
                <a:solidFill>
                  <a:srgbClr val="000000"/>
                </a:solidFill>
                <a:latin typeface="Arial"/>
                <a:ea typeface="Arial"/>
                <a:cs typeface="Arial"/>
                <a:sym typeface="Arial"/>
              </a:endParaRPr>
            </a:p>
          </p:txBody>
        </p:sp>
      </p:grpSp>
      <p:grpSp>
        <p:nvGrpSpPr>
          <p:cNvPr id="320" name="Google Shape;320;p3"/>
          <p:cNvGrpSpPr/>
          <p:nvPr/>
        </p:nvGrpSpPr>
        <p:grpSpPr>
          <a:xfrm>
            <a:off x="4754236" y="2109497"/>
            <a:ext cx="7020538" cy="1232146"/>
            <a:chOff x="4409462" y="682932"/>
            <a:chExt cx="7020538" cy="1232146"/>
          </a:xfrm>
        </p:grpSpPr>
        <p:sp>
          <p:nvSpPr>
            <p:cNvPr id="321" name="Google Shape;321;p3"/>
            <p:cNvSpPr/>
            <p:nvPr/>
          </p:nvSpPr>
          <p:spPr>
            <a:xfrm>
              <a:off x="4780970" y="682932"/>
              <a:ext cx="6649030" cy="1232146"/>
            </a:xfrm>
            <a:prstGeom prst="roundRect">
              <a:avLst>
                <a:gd fmla="val 16667" name="adj"/>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2" name="Google Shape;322;p3"/>
            <p:cNvSpPr/>
            <p:nvPr/>
          </p:nvSpPr>
          <p:spPr>
            <a:xfrm>
              <a:off x="4409462" y="927498"/>
              <a:ext cx="743014" cy="743014"/>
            </a:xfrm>
            <a:prstGeom prst="roundRect">
              <a:avLst>
                <a:gd fmla="val 16667" name="adj"/>
              </a:avLst>
            </a:prstGeom>
            <a:solidFill>
              <a:srgbClr val="0C7B93"/>
            </a:solidFill>
            <a:ln cap="flat" cmpd="sng" w="158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Century Gothic"/>
                <a:buNone/>
              </a:pPr>
              <a:r>
                <a:rPr b="1" i="0" lang="en-US" sz="2800" u="none" cap="none" strike="noStrike">
                  <a:solidFill>
                    <a:srgbClr val="FFFFFF"/>
                  </a:solidFill>
                  <a:latin typeface="Century Gothic"/>
                  <a:ea typeface="Century Gothic"/>
                  <a:cs typeface="Century Gothic"/>
                  <a:sym typeface="Century Gothic"/>
                </a:rPr>
                <a:t>2</a:t>
              </a:r>
              <a:endParaRPr b="0" i="0" sz="1400" u="none" cap="none" strike="noStrike">
                <a:solidFill>
                  <a:srgbClr val="000000"/>
                </a:solidFill>
                <a:latin typeface="Arial"/>
                <a:ea typeface="Arial"/>
                <a:cs typeface="Arial"/>
                <a:sym typeface="Arial"/>
              </a:endParaRPr>
            </a:p>
          </p:txBody>
        </p:sp>
      </p:grpSp>
      <p:grpSp>
        <p:nvGrpSpPr>
          <p:cNvPr id="323" name="Google Shape;323;p3"/>
          <p:cNvGrpSpPr/>
          <p:nvPr/>
        </p:nvGrpSpPr>
        <p:grpSpPr>
          <a:xfrm>
            <a:off x="4754236" y="3485344"/>
            <a:ext cx="7020538" cy="1232146"/>
            <a:chOff x="4409462" y="682932"/>
            <a:chExt cx="7020538" cy="1232146"/>
          </a:xfrm>
        </p:grpSpPr>
        <p:sp>
          <p:nvSpPr>
            <p:cNvPr id="324" name="Google Shape;324;p3"/>
            <p:cNvSpPr/>
            <p:nvPr/>
          </p:nvSpPr>
          <p:spPr>
            <a:xfrm>
              <a:off x="4780970" y="682932"/>
              <a:ext cx="6649030" cy="1232146"/>
            </a:xfrm>
            <a:prstGeom prst="roundRect">
              <a:avLst>
                <a:gd fmla="val 16667" name="adj"/>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5" name="Google Shape;325;p3"/>
            <p:cNvSpPr/>
            <p:nvPr/>
          </p:nvSpPr>
          <p:spPr>
            <a:xfrm>
              <a:off x="4409462" y="927498"/>
              <a:ext cx="743014" cy="743014"/>
            </a:xfrm>
            <a:prstGeom prst="roundRect">
              <a:avLst>
                <a:gd fmla="val 16667" name="adj"/>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Century Gothic"/>
                <a:buNone/>
              </a:pPr>
              <a:r>
                <a:rPr b="1" i="0" lang="en-US" sz="2800" u="none" cap="none" strike="noStrike">
                  <a:solidFill>
                    <a:srgbClr val="FFFFFF"/>
                  </a:solidFill>
                  <a:latin typeface="Century Gothic"/>
                  <a:ea typeface="Century Gothic"/>
                  <a:cs typeface="Century Gothic"/>
                  <a:sym typeface="Century Gothic"/>
                </a:rPr>
                <a:t>3</a:t>
              </a:r>
              <a:endParaRPr b="0" i="0" sz="1400" u="none" cap="none" strike="noStrike">
                <a:solidFill>
                  <a:srgbClr val="000000"/>
                </a:solidFill>
                <a:latin typeface="Arial"/>
                <a:ea typeface="Arial"/>
                <a:cs typeface="Arial"/>
                <a:sym typeface="Arial"/>
              </a:endParaRPr>
            </a:p>
          </p:txBody>
        </p:sp>
      </p:grpSp>
      <p:sp>
        <p:nvSpPr>
          <p:cNvPr id="326" name="Google Shape;326;p3"/>
          <p:cNvSpPr txBox="1"/>
          <p:nvPr/>
        </p:nvSpPr>
        <p:spPr>
          <a:xfrm>
            <a:off x="1098690" y="714477"/>
            <a:ext cx="2975780" cy="1126462"/>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C7B93"/>
              </a:buClr>
              <a:buSzPts val="2800"/>
              <a:buFont typeface="Libre Franklin"/>
              <a:buNone/>
            </a:pPr>
            <a:r>
              <a:rPr b="1" i="0" lang="en-US" sz="2800" u="none" cap="none" strike="noStrike">
                <a:solidFill>
                  <a:srgbClr val="0C7B93"/>
                </a:solidFill>
                <a:latin typeface="Libre Franklin"/>
                <a:ea typeface="Libre Franklin"/>
                <a:cs typeface="Libre Franklin"/>
                <a:sym typeface="Libre Franklin"/>
              </a:rPr>
              <a:t>PEMERIKSAAN DOKUMEN HASIL PENCACAHAN</a:t>
            </a:r>
            <a:endParaRPr b="1" i="0" sz="2800" u="none" cap="none" strike="noStrike">
              <a:solidFill>
                <a:srgbClr val="0C7B93"/>
              </a:solidFill>
              <a:latin typeface="Libre Franklin"/>
              <a:ea typeface="Libre Franklin"/>
              <a:cs typeface="Libre Franklin"/>
              <a:sym typeface="Libre Franklin"/>
            </a:endParaRPr>
          </a:p>
        </p:txBody>
      </p:sp>
      <p:sp>
        <p:nvSpPr>
          <p:cNvPr id="327" name="Google Shape;327;p3"/>
          <p:cNvSpPr txBox="1"/>
          <p:nvPr/>
        </p:nvSpPr>
        <p:spPr>
          <a:xfrm>
            <a:off x="5880136" y="1057335"/>
            <a:ext cx="433484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REGS0SEK22-PSLS</a:t>
            </a:r>
            <a:endParaRPr b="0" i="0" sz="1400" u="none" cap="none" strike="noStrike">
              <a:solidFill>
                <a:srgbClr val="000000"/>
              </a:solidFill>
              <a:latin typeface="Arial"/>
              <a:ea typeface="Arial"/>
              <a:cs typeface="Arial"/>
              <a:sym typeface="Arial"/>
            </a:endParaRPr>
          </a:p>
        </p:txBody>
      </p:sp>
      <p:sp>
        <p:nvSpPr>
          <p:cNvPr id="328" name="Google Shape;328;p3"/>
          <p:cNvSpPr txBox="1"/>
          <p:nvPr/>
        </p:nvSpPr>
        <p:spPr>
          <a:xfrm>
            <a:off x="5880135" y="2406345"/>
            <a:ext cx="378578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REGS0SEK22-VK</a:t>
            </a:r>
            <a:endParaRPr b="0" i="0" sz="1400" u="none" cap="none" strike="noStrike">
              <a:solidFill>
                <a:srgbClr val="000000"/>
              </a:solidFill>
              <a:latin typeface="Arial"/>
              <a:ea typeface="Arial"/>
              <a:cs typeface="Arial"/>
              <a:sym typeface="Arial"/>
            </a:endParaRPr>
          </a:p>
        </p:txBody>
      </p:sp>
      <p:sp>
        <p:nvSpPr>
          <p:cNvPr id="329" name="Google Shape;329;p3"/>
          <p:cNvSpPr txBox="1"/>
          <p:nvPr/>
        </p:nvSpPr>
        <p:spPr>
          <a:xfrm>
            <a:off x="5880135" y="3809029"/>
            <a:ext cx="352211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REGS0SEK22-K</a:t>
            </a:r>
            <a:endParaRPr b="0" i="0" sz="1400" u="none" cap="none" strike="noStrike">
              <a:solidFill>
                <a:srgbClr val="000000"/>
              </a:solidFill>
              <a:latin typeface="Arial"/>
              <a:ea typeface="Arial"/>
              <a:cs typeface="Arial"/>
              <a:sym typeface="Arial"/>
            </a:endParaRPr>
          </a:p>
        </p:txBody>
      </p:sp>
      <p:grpSp>
        <p:nvGrpSpPr>
          <p:cNvPr id="330" name="Google Shape;330;p3"/>
          <p:cNvGrpSpPr/>
          <p:nvPr/>
        </p:nvGrpSpPr>
        <p:grpSpPr>
          <a:xfrm>
            <a:off x="4757343" y="4878718"/>
            <a:ext cx="7020538" cy="1232146"/>
            <a:chOff x="4409462" y="682932"/>
            <a:chExt cx="7020538" cy="1232146"/>
          </a:xfrm>
        </p:grpSpPr>
        <p:sp>
          <p:nvSpPr>
            <p:cNvPr id="331" name="Google Shape;331;p3"/>
            <p:cNvSpPr/>
            <p:nvPr/>
          </p:nvSpPr>
          <p:spPr>
            <a:xfrm>
              <a:off x="4780970" y="682932"/>
              <a:ext cx="6649030" cy="1232146"/>
            </a:xfrm>
            <a:prstGeom prst="roundRect">
              <a:avLst>
                <a:gd fmla="val 16667" name="adj"/>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2" name="Google Shape;332;p3"/>
            <p:cNvSpPr/>
            <p:nvPr/>
          </p:nvSpPr>
          <p:spPr>
            <a:xfrm>
              <a:off x="4409462" y="927498"/>
              <a:ext cx="743014" cy="743014"/>
            </a:xfrm>
            <a:prstGeom prst="roundRect">
              <a:avLst>
                <a:gd fmla="val 16667" name="adj"/>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Century Gothic"/>
                <a:buNone/>
              </a:pPr>
              <a:r>
                <a:rPr b="1" i="0" lang="en-US" sz="2800" u="none" cap="none" strike="noStrike">
                  <a:solidFill>
                    <a:srgbClr val="FFFFFF"/>
                  </a:solidFill>
                  <a:latin typeface="Century Gothic"/>
                  <a:ea typeface="Century Gothic"/>
                  <a:cs typeface="Century Gothic"/>
                  <a:sym typeface="Century Gothic"/>
                </a:rPr>
                <a:t>4</a:t>
              </a:r>
              <a:endParaRPr b="0" i="0" sz="1400" u="none" cap="none" strike="noStrike">
                <a:solidFill>
                  <a:srgbClr val="000000"/>
                </a:solidFill>
                <a:latin typeface="Arial"/>
                <a:ea typeface="Arial"/>
                <a:cs typeface="Arial"/>
                <a:sym typeface="Arial"/>
              </a:endParaRPr>
            </a:p>
          </p:txBody>
        </p:sp>
      </p:grpSp>
      <p:sp>
        <p:nvSpPr>
          <p:cNvPr id="333" name="Google Shape;333;p3"/>
          <p:cNvSpPr txBox="1"/>
          <p:nvPr/>
        </p:nvSpPr>
        <p:spPr>
          <a:xfrm>
            <a:off x="5883241" y="5202403"/>
            <a:ext cx="4331735"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REGS0SEK22-XK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4" name="Shape 1614"/>
        <p:cNvGrpSpPr/>
        <p:nvPr/>
      </p:nvGrpSpPr>
      <p:grpSpPr>
        <a:xfrm>
          <a:off x="0" y="0"/>
          <a:ext cx="0" cy="0"/>
          <a:chOff x="0" y="0"/>
          <a:chExt cx="0" cy="0"/>
        </a:xfrm>
      </p:grpSpPr>
      <p:sp>
        <p:nvSpPr>
          <p:cNvPr id="1615" name="Google Shape;1615;p22"/>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6" name="Google Shape;1616;p22"/>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7" name="Google Shape;1617;p2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18" name="Google Shape;1618;p22"/>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1619" name="Google Shape;1619;p22"/>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138</a:t>
            </a:r>
            <a:endParaRPr b="0" i="0" sz="1400" u="none" cap="none" strike="noStrike">
              <a:solidFill>
                <a:srgbClr val="000000"/>
              </a:solidFill>
              <a:latin typeface="Arial"/>
              <a:ea typeface="Arial"/>
              <a:cs typeface="Arial"/>
              <a:sym typeface="Arial"/>
            </a:endParaRPr>
          </a:p>
        </p:txBody>
      </p:sp>
      <p:sp>
        <p:nvSpPr>
          <p:cNvPr id="1620" name="Google Shape;1620;p22"/>
          <p:cNvSpPr txBox="1"/>
          <p:nvPr/>
        </p:nvSpPr>
        <p:spPr>
          <a:xfrm>
            <a:off x="614425" y="2016801"/>
            <a:ext cx="9882852" cy="2883482"/>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Pada rincian 431.a, jika responden memiliki lebih dari satu jaminan kesehatan, pastikan bahwa jawaban yang diisikan merupakan hasil penjumlahan kombinasi kode jawaban. Pastikan isian berada pada rentang 0, 1, 2, 3, …, hingga 15 dan dituliskan dalam dua digit atau isikan 99 jika tidak tahu.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431.b - 431.d terisi dengan salah satu kode 1, 2, atau 8 dan hanya terisi jika anggota keluarga berumur 5 tahun ke atas.</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431.e terisi dengan salah satu kode 1, 2, atau 8 dan hanya terisi jika anggota keluarga berumur 5 - 30 tahun.</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Pada rincian 431.f jika responden memiliki lebih dari satu jaminan ketenagakerjaan, pastikan bahwa jawaban yang diisikan merupakan hasil penjumlahan dari salah satu kode 00, 01, 02, 03, …, hingga 31 dan dituliskan dalam dua digit atau terisi dengan 99 jika tidak tahu.</a:t>
            </a:r>
            <a:endParaRPr b="0" i="0" sz="1400" u="none" cap="none" strike="noStrike">
              <a:solidFill>
                <a:srgbClr val="000000"/>
              </a:solidFill>
              <a:latin typeface="Arial"/>
              <a:ea typeface="Arial"/>
              <a:cs typeface="Arial"/>
              <a:sym typeface="Arial"/>
            </a:endParaRPr>
          </a:p>
        </p:txBody>
      </p:sp>
      <p:sp>
        <p:nvSpPr>
          <p:cNvPr id="1621" name="Google Shape;1621;p22"/>
          <p:cNvSpPr/>
          <p:nvPr/>
        </p:nvSpPr>
        <p:spPr>
          <a:xfrm>
            <a:off x="358815" y="1644341"/>
            <a:ext cx="10159636" cy="3470469"/>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2" name="Google Shape;1622;p22"/>
          <p:cNvSpPr txBox="1"/>
          <p:nvPr/>
        </p:nvSpPr>
        <p:spPr>
          <a:xfrm>
            <a:off x="361764" y="978995"/>
            <a:ext cx="6242236"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IV. KETERANGAN SOSIAL EKONOMI ANGGOTA KELUARGA</a:t>
            </a:r>
            <a:endParaRPr b="0" i="0" sz="1400" u="none" cap="none" strike="noStrike">
              <a:solidFill>
                <a:srgbClr val="000000"/>
              </a:solidFill>
              <a:latin typeface="Arial"/>
              <a:ea typeface="Arial"/>
              <a:cs typeface="Arial"/>
              <a:sym typeface="Arial"/>
            </a:endParaRPr>
          </a:p>
        </p:txBody>
      </p:sp>
      <p:sp>
        <p:nvSpPr>
          <p:cNvPr id="1623" name="Google Shape;1623;p22"/>
          <p:cNvSpPr txBox="1"/>
          <p:nvPr/>
        </p:nvSpPr>
        <p:spPr>
          <a:xfrm>
            <a:off x="677333" y="1459806"/>
            <a:ext cx="3826934" cy="369332"/>
          </a:xfrm>
          <a:prstGeom prst="rect">
            <a:avLst/>
          </a:prstGeom>
          <a:solidFill>
            <a:srgbClr val="01C9D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F. PROGRAM PERLINDUNGAN SOSIAL</a:t>
            </a:r>
            <a:endParaRPr b="0" i="0" sz="1400" u="none" cap="none" strike="noStrike">
              <a:solidFill>
                <a:srgbClr val="000000"/>
              </a:solidFill>
              <a:latin typeface="Arial"/>
              <a:ea typeface="Arial"/>
              <a:cs typeface="Arial"/>
              <a:sym typeface="Arial"/>
            </a:endParaRPr>
          </a:p>
        </p:txBody>
      </p:sp>
      <p:grpSp>
        <p:nvGrpSpPr>
          <p:cNvPr id="1624" name="Google Shape;1624;p22"/>
          <p:cNvGrpSpPr/>
          <p:nvPr/>
        </p:nvGrpSpPr>
        <p:grpSpPr>
          <a:xfrm flipH="1">
            <a:off x="10464355" y="2244288"/>
            <a:ext cx="1499359" cy="3767158"/>
            <a:chOff x="-3518258" y="2666616"/>
            <a:chExt cx="834382" cy="2121222"/>
          </a:xfrm>
        </p:grpSpPr>
        <p:grpSp>
          <p:nvGrpSpPr>
            <p:cNvPr id="1625" name="Google Shape;1625;p22"/>
            <p:cNvGrpSpPr/>
            <p:nvPr/>
          </p:nvGrpSpPr>
          <p:grpSpPr>
            <a:xfrm>
              <a:off x="-3463564" y="3427621"/>
              <a:ext cx="569592" cy="1360217"/>
              <a:chOff x="-3463564" y="3427621"/>
              <a:chExt cx="569592" cy="1360217"/>
            </a:xfrm>
          </p:grpSpPr>
          <p:sp>
            <p:nvSpPr>
              <p:cNvPr id="1626" name="Google Shape;1626;p22"/>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7" name="Google Shape;1627;p22"/>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8" name="Google Shape;1628;p22"/>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9" name="Google Shape;1629;p22"/>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0" name="Google Shape;1630;p22"/>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1" name="Google Shape;1631;p22"/>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2" name="Google Shape;1632;p22"/>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3" name="Google Shape;1633;p22"/>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4" name="Google Shape;1634;p22"/>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5" name="Google Shape;1635;p22"/>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6" name="Google Shape;1636;p22"/>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7" name="Google Shape;1637;p22"/>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8" name="Google Shape;1638;p22"/>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9" name="Google Shape;1639;p22"/>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0" name="Google Shape;1640;p22"/>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1" name="Google Shape;1641;p22"/>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42" name="Google Shape;1642;p22"/>
            <p:cNvGrpSpPr/>
            <p:nvPr/>
          </p:nvGrpSpPr>
          <p:grpSpPr>
            <a:xfrm>
              <a:off x="-3518258" y="2666616"/>
              <a:ext cx="834382" cy="968500"/>
              <a:chOff x="-3518258" y="2666616"/>
              <a:chExt cx="834382" cy="968500"/>
            </a:xfrm>
          </p:grpSpPr>
          <p:grpSp>
            <p:nvGrpSpPr>
              <p:cNvPr id="1643" name="Google Shape;1643;p22"/>
              <p:cNvGrpSpPr/>
              <p:nvPr/>
            </p:nvGrpSpPr>
            <p:grpSpPr>
              <a:xfrm>
                <a:off x="-3516453" y="3010325"/>
                <a:ext cx="738887" cy="583486"/>
                <a:chOff x="-3516453" y="3010325"/>
                <a:chExt cx="738887" cy="583486"/>
              </a:xfrm>
            </p:grpSpPr>
            <p:sp>
              <p:nvSpPr>
                <p:cNvPr id="1644" name="Google Shape;1644;p22"/>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5" name="Google Shape;1645;p22"/>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6" name="Google Shape;1646;p22"/>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47" name="Google Shape;1647;p22"/>
              <p:cNvGrpSpPr/>
              <p:nvPr/>
            </p:nvGrpSpPr>
            <p:grpSpPr>
              <a:xfrm>
                <a:off x="-3333663" y="2666616"/>
                <a:ext cx="283201" cy="453846"/>
                <a:chOff x="-3333663" y="2666616"/>
                <a:chExt cx="283201" cy="453846"/>
              </a:xfrm>
            </p:grpSpPr>
            <p:sp>
              <p:nvSpPr>
                <p:cNvPr id="1648" name="Google Shape;1648;p22"/>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9" name="Google Shape;1649;p22"/>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0" name="Google Shape;1650;p22"/>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1" name="Google Shape;1651;p22"/>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2" name="Google Shape;1652;p22"/>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3" name="Google Shape;1653;p22"/>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4" name="Google Shape;1654;p22"/>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5" name="Google Shape;1655;p22"/>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6" name="Google Shape;1656;p22"/>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7" name="Google Shape;1657;p22"/>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8" name="Google Shape;1658;p22"/>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9" name="Google Shape;1659;p22"/>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60" name="Google Shape;1660;p22"/>
              <p:cNvGrpSpPr/>
              <p:nvPr/>
            </p:nvGrpSpPr>
            <p:grpSpPr>
              <a:xfrm>
                <a:off x="-3518258" y="2925571"/>
                <a:ext cx="330775" cy="475626"/>
                <a:chOff x="-3518258" y="2925571"/>
                <a:chExt cx="330775" cy="475626"/>
              </a:xfrm>
            </p:grpSpPr>
            <p:sp>
              <p:nvSpPr>
                <p:cNvPr id="1661" name="Google Shape;1661;p22"/>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2" name="Google Shape;1662;p22"/>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3" name="Google Shape;1663;p22"/>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4" name="Google Shape;1664;p22"/>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5" name="Google Shape;1665;p22"/>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6" name="Google Shape;1666;p22"/>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7" name="Google Shape;1667;p22"/>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8" name="Google Shape;1668;p22"/>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69" name="Google Shape;1669;p22"/>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0" name="Google Shape;1670;p22"/>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1" name="Google Shape;1671;p22"/>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2" name="Google Shape;1672;p22"/>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3" name="Google Shape;1673;p22"/>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4" name="Google Shape;1674;p22"/>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5" name="Google Shape;1675;p22"/>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6" name="Google Shape;1676;p22"/>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7" name="Google Shape;1677;p22"/>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8" name="Google Shape;1678;p22"/>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9" name="Google Shape;1679;p22"/>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3" name="Shape 1683"/>
        <p:cNvGrpSpPr/>
        <p:nvPr/>
      </p:nvGrpSpPr>
      <p:grpSpPr>
        <a:xfrm>
          <a:off x="0" y="0"/>
          <a:ext cx="0" cy="0"/>
          <a:chOff x="0" y="0"/>
          <a:chExt cx="0" cy="0"/>
        </a:xfrm>
      </p:grpSpPr>
      <p:sp>
        <p:nvSpPr>
          <p:cNvPr id="1684" name="Google Shape;1684;p23"/>
          <p:cNvSpPr/>
          <p:nvPr/>
        </p:nvSpPr>
        <p:spPr>
          <a:xfrm>
            <a:off x="4618299" y="130088"/>
            <a:ext cx="7573701" cy="440945"/>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5" name="Google Shape;1685;p23"/>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6" name="Google Shape;1686;p2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87" name="Google Shape;1687;p23"/>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REGSOSEK22-K </a:t>
            </a:r>
            <a:endParaRPr b="0" i="0" sz="1400" u="none" cap="none" strike="noStrike">
              <a:solidFill>
                <a:srgbClr val="000000"/>
              </a:solidFill>
              <a:latin typeface="Arial"/>
              <a:ea typeface="Arial"/>
              <a:cs typeface="Arial"/>
              <a:sym typeface="Arial"/>
            </a:endParaRPr>
          </a:p>
        </p:txBody>
      </p:sp>
      <p:sp>
        <p:nvSpPr>
          <p:cNvPr id="1688" name="Google Shape;1688;p23"/>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139</a:t>
            </a:r>
            <a:endParaRPr b="0" i="0" sz="1400" u="none" cap="none" strike="noStrike">
              <a:solidFill>
                <a:srgbClr val="000000"/>
              </a:solidFill>
              <a:latin typeface="Arial"/>
              <a:ea typeface="Arial"/>
              <a:cs typeface="Arial"/>
              <a:sym typeface="Arial"/>
            </a:endParaRPr>
          </a:p>
        </p:txBody>
      </p:sp>
      <p:sp>
        <p:nvSpPr>
          <p:cNvPr id="1689" name="Google Shape;1689;p23"/>
          <p:cNvSpPr txBox="1"/>
          <p:nvPr/>
        </p:nvSpPr>
        <p:spPr>
          <a:xfrm>
            <a:off x="594351" y="1883472"/>
            <a:ext cx="9435337" cy="260276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isian kolom (2) pada rincian 501.a – 501.g terisi dengan salah satu kode 1 atau 2.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kolom (3) pada rincian 501 terisi dengan bulan dan tahun ketika terakhir kali menerima program. Pastikan isian bulan dan tahun penerimaan program berada pada periode Oktober 2021 – Oktober 2022.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502.a - 502.n terisi dengan salah satu kode 1 atau 2.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503.a - 503.b terisi dengan salah satu kode 1 atau 2.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504.a - 504.e berada pada rentang 000-997 terisi dengan numerik, bukan alfabet atau karakter lain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505 terisi dengan salah satu kode 0, 1, 2, atau 3. </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dk1"/>
              </a:buClr>
              <a:buSzPts val="1600"/>
              <a:buFont typeface="Calibri"/>
              <a:buAutoNum type="arabicPeriod"/>
            </a:pPr>
            <a:r>
              <a:rPr b="0" i="0" lang="en-US" sz="1600" u="none" cap="none" strike="noStrike">
                <a:solidFill>
                  <a:schemeClr val="dk1"/>
                </a:solidFill>
                <a:latin typeface="Calibri"/>
                <a:ea typeface="Calibri"/>
                <a:cs typeface="Calibri"/>
                <a:sym typeface="Calibri"/>
              </a:rPr>
              <a:t>Pastikan rincian 506 terisi dengan salah satu kode 1, 2, 3, atau 4. </a:t>
            </a:r>
            <a:endParaRPr b="0" i="0" sz="1400" u="none" cap="none" strike="noStrike">
              <a:solidFill>
                <a:srgbClr val="000000"/>
              </a:solidFill>
              <a:latin typeface="Arial"/>
              <a:ea typeface="Arial"/>
              <a:cs typeface="Arial"/>
              <a:sym typeface="Arial"/>
            </a:endParaRPr>
          </a:p>
        </p:txBody>
      </p:sp>
      <p:sp>
        <p:nvSpPr>
          <p:cNvPr id="1690" name="Google Shape;1690;p23"/>
          <p:cNvSpPr/>
          <p:nvPr/>
        </p:nvSpPr>
        <p:spPr>
          <a:xfrm>
            <a:off x="358815" y="1400972"/>
            <a:ext cx="9867024" cy="3238132"/>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1" name="Google Shape;1691;p23"/>
          <p:cNvSpPr txBox="1"/>
          <p:nvPr/>
        </p:nvSpPr>
        <p:spPr>
          <a:xfrm>
            <a:off x="693033" y="1211147"/>
            <a:ext cx="7468834"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BLOK V. KEIKUTSERTAAN PROGRAM, KEPEMILIKAN ASET , DAN  LAYANAN</a:t>
            </a:r>
            <a:endParaRPr b="1" i="0" sz="1800" u="none" cap="none" strike="noStrike">
              <a:solidFill>
                <a:srgbClr val="27496D"/>
              </a:solidFill>
              <a:latin typeface="Calibri"/>
              <a:ea typeface="Calibri"/>
              <a:cs typeface="Calibri"/>
              <a:sym typeface="Calibri"/>
            </a:endParaRPr>
          </a:p>
        </p:txBody>
      </p:sp>
      <p:grpSp>
        <p:nvGrpSpPr>
          <p:cNvPr id="1692" name="Google Shape;1692;p23"/>
          <p:cNvGrpSpPr/>
          <p:nvPr/>
        </p:nvGrpSpPr>
        <p:grpSpPr>
          <a:xfrm flipH="1">
            <a:off x="10464355" y="2244288"/>
            <a:ext cx="1499359" cy="3767158"/>
            <a:chOff x="-3518258" y="2666616"/>
            <a:chExt cx="834382" cy="2121222"/>
          </a:xfrm>
        </p:grpSpPr>
        <p:grpSp>
          <p:nvGrpSpPr>
            <p:cNvPr id="1693" name="Google Shape;1693;p23"/>
            <p:cNvGrpSpPr/>
            <p:nvPr/>
          </p:nvGrpSpPr>
          <p:grpSpPr>
            <a:xfrm>
              <a:off x="-3463564" y="3427621"/>
              <a:ext cx="569592" cy="1360217"/>
              <a:chOff x="-3463564" y="3427621"/>
              <a:chExt cx="569592" cy="1360217"/>
            </a:xfrm>
          </p:grpSpPr>
          <p:sp>
            <p:nvSpPr>
              <p:cNvPr id="1694" name="Google Shape;1694;p23"/>
              <p:cNvSpPr/>
              <p:nvPr/>
            </p:nvSpPr>
            <p:spPr>
              <a:xfrm>
                <a:off x="-3183349" y="4132194"/>
                <a:ext cx="229878" cy="472418"/>
              </a:xfrm>
              <a:custGeom>
                <a:rect b="b" l="l" r="r" t="t"/>
                <a:pathLst>
                  <a:path extrusionOk="0" h="472418" w="229878">
                    <a:moveTo>
                      <a:pt x="117713" y="327664"/>
                    </a:moveTo>
                    <a:cubicBezTo>
                      <a:pt x="117028" y="280757"/>
                      <a:pt x="139762" y="0"/>
                      <a:pt x="139762" y="0"/>
                    </a:cubicBezTo>
                    <a:lnTo>
                      <a:pt x="0" y="66560"/>
                    </a:lnTo>
                    <a:cubicBezTo>
                      <a:pt x="13695" y="236658"/>
                      <a:pt x="25268" y="317804"/>
                      <a:pt x="24857" y="331568"/>
                    </a:cubicBezTo>
                    <a:lnTo>
                      <a:pt x="24857" y="331568"/>
                    </a:lnTo>
                    <a:cubicBezTo>
                      <a:pt x="24166" y="333786"/>
                      <a:pt x="23816" y="336094"/>
                      <a:pt x="23830" y="338415"/>
                    </a:cubicBezTo>
                    <a:cubicBezTo>
                      <a:pt x="22392" y="369367"/>
                      <a:pt x="58069" y="388062"/>
                      <a:pt x="86076" y="410248"/>
                    </a:cubicBezTo>
                    <a:cubicBezTo>
                      <a:pt x="109673" y="429792"/>
                      <a:pt x="134866" y="447315"/>
                      <a:pt x="161401" y="462633"/>
                    </a:cubicBezTo>
                    <a:cubicBezTo>
                      <a:pt x="181944" y="473658"/>
                      <a:pt x="224127" y="476877"/>
                      <a:pt x="229879" y="464345"/>
                    </a:cubicBezTo>
                    <a:cubicBezTo>
                      <a:pt x="196188" y="436954"/>
                      <a:pt x="157156" y="407304"/>
                      <a:pt x="130792" y="376831"/>
                    </a:cubicBezTo>
                    <a:cubicBezTo>
                      <a:pt x="118397" y="361903"/>
                      <a:pt x="118260" y="360260"/>
                      <a:pt x="117713" y="327664"/>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5" name="Google Shape;1695;p23"/>
              <p:cNvSpPr/>
              <p:nvPr/>
            </p:nvSpPr>
            <p:spPr>
              <a:xfrm>
                <a:off x="-3180634" y="4546961"/>
                <a:ext cx="286662" cy="128972"/>
              </a:xfrm>
              <a:custGeom>
                <a:rect b="b" l="l" r="r" t="t"/>
                <a:pathLst>
                  <a:path extrusionOk="0" h="128972" w="286662">
                    <a:moveTo>
                      <a:pt x="285301" y="85939"/>
                    </a:moveTo>
                    <a:cubicBezTo>
                      <a:pt x="287082" y="85939"/>
                      <a:pt x="288862" y="104976"/>
                      <a:pt x="278453" y="112440"/>
                    </a:cubicBezTo>
                    <a:cubicBezTo>
                      <a:pt x="266812" y="121000"/>
                      <a:pt x="233121" y="134353"/>
                      <a:pt x="189844" y="126683"/>
                    </a:cubicBezTo>
                    <a:cubicBezTo>
                      <a:pt x="146566" y="119014"/>
                      <a:pt x="123832" y="104633"/>
                      <a:pt x="106849" y="90116"/>
                    </a:cubicBezTo>
                    <a:cubicBezTo>
                      <a:pt x="89867" y="75599"/>
                      <a:pt x="66653" y="54440"/>
                      <a:pt x="47137" y="49030"/>
                    </a:cubicBezTo>
                    <a:cubicBezTo>
                      <a:pt x="29059" y="44168"/>
                      <a:pt x="9543" y="35334"/>
                      <a:pt x="3928" y="29582"/>
                    </a:cubicBezTo>
                    <a:cubicBezTo>
                      <a:pt x="-1688" y="23830"/>
                      <a:pt x="367" y="0"/>
                      <a:pt x="367"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6" name="Google Shape;1696;p23"/>
              <p:cNvSpPr/>
              <p:nvPr/>
            </p:nvSpPr>
            <p:spPr>
              <a:xfrm>
                <a:off x="-3181645" y="4435759"/>
                <a:ext cx="287553" cy="228790"/>
              </a:xfrm>
              <a:custGeom>
                <a:rect b="b" l="l" r="r" t="t"/>
                <a:pathLst>
                  <a:path extrusionOk="0" h="228790" w="287553">
                    <a:moveTo>
                      <a:pt x="157369" y="85318"/>
                    </a:moveTo>
                    <a:cubicBezTo>
                      <a:pt x="154698" y="82442"/>
                      <a:pt x="152096" y="79566"/>
                      <a:pt x="149631" y="76690"/>
                    </a:cubicBezTo>
                    <a:cubicBezTo>
                      <a:pt x="143146" y="68883"/>
                      <a:pt x="138031" y="60043"/>
                      <a:pt x="134497" y="50531"/>
                    </a:cubicBezTo>
                    <a:cubicBezTo>
                      <a:pt x="132662" y="46532"/>
                      <a:pt x="131039" y="42444"/>
                      <a:pt x="129636" y="38274"/>
                    </a:cubicBezTo>
                    <a:cubicBezTo>
                      <a:pt x="128129" y="32522"/>
                      <a:pt x="127307" y="26496"/>
                      <a:pt x="126143" y="20675"/>
                    </a:cubicBezTo>
                    <a:cubicBezTo>
                      <a:pt x="125643" y="17820"/>
                      <a:pt x="124863" y="15026"/>
                      <a:pt x="123815" y="12321"/>
                    </a:cubicBezTo>
                    <a:cubicBezTo>
                      <a:pt x="123171" y="10520"/>
                      <a:pt x="121843" y="9041"/>
                      <a:pt x="120117" y="8212"/>
                    </a:cubicBezTo>
                    <a:cubicBezTo>
                      <a:pt x="119056" y="8007"/>
                      <a:pt x="117960" y="8007"/>
                      <a:pt x="116899" y="8212"/>
                    </a:cubicBezTo>
                    <a:cubicBezTo>
                      <a:pt x="100588" y="8746"/>
                      <a:pt x="84536" y="12472"/>
                      <a:pt x="69649" y="19169"/>
                    </a:cubicBezTo>
                    <a:cubicBezTo>
                      <a:pt x="65746" y="20949"/>
                      <a:pt x="62802" y="23072"/>
                      <a:pt x="62322" y="27454"/>
                    </a:cubicBezTo>
                    <a:cubicBezTo>
                      <a:pt x="62685" y="32522"/>
                      <a:pt x="61959" y="37616"/>
                      <a:pt x="60200" y="42383"/>
                    </a:cubicBezTo>
                    <a:cubicBezTo>
                      <a:pt x="59823" y="43266"/>
                      <a:pt x="59207" y="44026"/>
                      <a:pt x="58419" y="44574"/>
                    </a:cubicBezTo>
                    <a:cubicBezTo>
                      <a:pt x="57248" y="45218"/>
                      <a:pt x="55824" y="45218"/>
                      <a:pt x="54653" y="44574"/>
                    </a:cubicBezTo>
                    <a:cubicBezTo>
                      <a:pt x="53475" y="43923"/>
                      <a:pt x="52489" y="42978"/>
                      <a:pt x="51777" y="41835"/>
                    </a:cubicBezTo>
                    <a:cubicBezTo>
                      <a:pt x="47463" y="35740"/>
                      <a:pt x="46436" y="27591"/>
                      <a:pt x="41505" y="21908"/>
                    </a:cubicBezTo>
                    <a:cubicBezTo>
                      <a:pt x="38766" y="18922"/>
                      <a:pt x="35144" y="16909"/>
                      <a:pt x="31165" y="16156"/>
                    </a:cubicBezTo>
                    <a:cubicBezTo>
                      <a:pt x="29248" y="15745"/>
                      <a:pt x="22742" y="15608"/>
                      <a:pt x="22332" y="12869"/>
                    </a:cubicBezTo>
                    <a:lnTo>
                      <a:pt x="21099" y="200"/>
                    </a:lnTo>
                    <a:cubicBezTo>
                      <a:pt x="21099" y="200"/>
                      <a:pt x="17196" y="-1649"/>
                      <a:pt x="14662" y="5884"/>
                    </a:cubicBezTo>
                    <a:cubicBezTo>
                      <a:pt x="12882" y="13711"/>
                      <a:pt x="11868" y="21689"/>
                      <a:pt x="11649" y="29714"/>
                    </a:cubicBezTo>
                    <a:cubicBezTo>
                      <a:pt x="10827" y="38411"/>
                      <a:pt x="9663" y="45190"/>
                      <a:pt x="8157" y="53818"/>
                    </a:cubicBezTo>
                    <a:cubicBezTo>
                      <a:pt x="6308" y="64090"/>
                      <a:pt x="4596" y="74361"/>
                      <a:pt x="2952" y="84633"/>
                    </a:cubicBezTo>
                    <a:cubicBezTo>
                      <a:pt x="556" y="94487"/>
                      <a:pt x="-389" y="104635"/>
                      <a:pt x="145" y="114763"/>
                    </a:cubicBezTo>
                    <a:cubicBezTo>
                      <a:pt x="645" y="119235"/>
                      <a:pt x="2822" y="123343"/>
                      <a:pt x="6239" y="126267"/>
                    </a:cubicBezTo>
                    <a:cubicBezTo>
                      <a:pt x="11409" y="131458"/>
                      <a:pt x="17490" y="135662"/>
                      <a:pt x="24180" y="138662"/>
                    </a:cubicBezTo>
                    <a:cubicBezTo>
                      <a:pt x="33219" y="143044"/>
                      <a:pt x="42669" y="146605"/>
                      <a:pt x="51982" y="150508"/>
                    </a:cubicBezTo>
                    <a:cubicBezTo>
                      <a:pt x="73840" y="160944"/>
                      <a:pt x="94034" y="174557"/>
                      <a:pt x="111900" y="190910"/>
                    </a:cubicBezTo>
                    <a:cubicBezTo>
                      <a:pt x="138154" y="211186"/>
                      <a:pt x="169325" y="224115"/>
                      <a:pt x="202222" y="228367"/>
                    </a:cubicBezTo>
                    <a:cubicBezTo>
                      <a:pt x="245499" y="231243"/>
                      <a:pt x="276725" y="219054"/>
                      <a:pt x="286106" y="204674"/>
                    </a:cubicBezTo>
                    <a:cubicBezTo>
                      <a:pt x="287613" y="194676"/>
                      <a:pt x="288914" y="184131"/>
                      <a:pt x="284737" y="176735"/>
                    </a:cubicBezTo>
                    <a:cubicBezTo>
                      <a:pt x="271041" y="152357"/>
                      <a:pt x="237967" y="142497"/>
                      <a:pt x="211808" y="127774"/>
                    </a:cubicBezTo>
                    <a:cubicBezTo>
                      <a:pt x="200434" y="121070"/>
                      <a:pt x="189519" y="113613"/>
                      <a:pt x="179145" y="105450"/>
                    </a:cubicBezTo>
                    <a:cubicBezTo>
                      <a:pt x="171345" y="99349"/>
                      <a:pt x="164059" y="92618"/>
                      <a:pt x="157369" y="85318"/>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7" name="Google Shape;1697;p23"/>
              <p:cNvSpPr/>
              <p:nvPr/>
            </p:nvSpPr>
            <p:spPr>
              <a:xfrm>
                <a:off x="-3055288" y="4549066"/>
                <a:ext cx="77439" cy="35854"/>
              </a:xfrm>
              <a:custGeom>
                <a:rect b="b" l="l" r="r" t="t"/>
                <a:pathLst>
                  <a:path extrusionOk="0" h="35854" w="77439">
                    <a:moveTo>
                      <a:pt x="5949" y="35284"/>
                    </a:moveTo>
                    <a:cubicBezTo>
                      <a:pt x="7538" y="36236"/>
                      <a:pt x="9572" y="35976"/>
                      <a:pt x="10880" y="34668"/>
                    </a:cubicBezTo>
                    <a:cubicBezTo>
                      <a:pt x="29779" y="16110"/>
                      <a:pt x="65662" y="5085"/>
                      <a:pt x="77440" y="9331"/>
                    </a:cubicBezTo>
                    <a:cubicBezTo>
                      <a:pt x="77440" y="9331"/>
                      <a:pt x="76002" y="3579"/>
                      <a:pt x="63744" y="87"/>
                    </a:cubicBezTo>
                    <a:cubicBezTo>
                      <a:pt x="63744" y="87"/>
                      <a:pt x="32313" y="-2926"/>
                      <a:pt x="1224" y="26587"/>
                    </a:cubicBezTo>
                    <a:cubicBezTo>
                      <a:pt x="-378" y="28142"/>
                      <a:pt x="-412" y="30703"/>
                      <a:pt x="1149" y="32298"/>
                    </a:cubicBezTo>
                    <a:cubicBezTo>
                      <a:pt x="1396" y="32552"/>
                      <a:pt x="1676" y="32778"/>
                      <a:pt x="1978" y="3295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8" name="Google Shape;1698;p23"/>
              <p:cNvSpPr/>
              <p:nvPr/>
            </p:nvSpPr>
            <p:spPr>
              <a:xfrm>
                <a:off x="-3077693" y="4527011"/>
                <a:ext cx="70262" cy="35151"/>
              </a:xfrm>
              <a:custGeom>
                <a:rect b="b" l="l" r="r" t="t"/>
                <a:pathLst>
                  <a:path extrusionOk="0" h="35151" w="70262">
                    <a:moveTo>
                      <a:pt x="70262" y="9953"/>
                    </a:moveTo>
                    <a:cubicBezTo>
                      <a:pt x="57252" y="5023"/>
                      <a:pt x="25752" y="18855"/>
                      <a:pt x="10208" y="33988"/>
                    </a:cubicBezTo>
                    <a:cubicBezTo>
                      <a:pt x="8914" y="35365"/>
                      <a:pt x="6784" y="35543"/>
                      <a:pt x="5277" y="34399"/>
                    </a:cubicBezTo>
                    <a:lnTo>
                      <a:pt x="1374" y="31455"/>
                    </a:lnTo>
                    <a:cubicBezTo>
                      <a:pt x="-214" y="30174"/>
                      <a:pt x="-461" y="27846"/>
                      <a:pt x="820" y="26257"/>
                    </a:cubicBezTo>
                    <a:cubicBezTo>
                      <a:pt x="984" y="26052"/>
                      <a:pt x="1169" y="25867"/>
                      <a:pt x="1374" y="25703"/>
                    </a:cubicBezTo>
                    <a:cubicBezTo>
                      <a:pt x="10139" y="17622"/>
                      <a:pt x="35613" y="-2989"/>
                      <a:pt x="59854" y="366"/>
                    </a:cubicBezTo>
                    <a:cubicBezTo>
                      <a:pt x="59580" y="366"/>
                      <a:pt x="69304" y="5159"/>
                      <a:pt x="70262" y="9953"/>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9" name="Google Shape;1699;p23"/>
              <p:cNvSpPr/>
              <p:nvPr/>
            </p:nvSpPr>
            <p:spPr>
              <a:xfrm>
                <a:off x="-3094185" y="4502782"/>
                <a:ext cx="62171" cy="29636"/>
              </a:xfrm>
              <a:custGeom>
                <a:rect b="b" l="l" r="r" t="t"/>
                <a:pathLst>
                  <a:path extrusionOk="0" h="29636" w="62171">
                    <a:moveTo>
                      <a:pt x="62171" y="9667"/>
                    </a:moveTo>
                    <a:cubicBezTo>
                      <a:pt x="52790" y="7544"/>
                      <a:pt x="27933" y="12748"/>
                      <a:pt x="7389" y="28909"/>
                    </a:cubicBezTo>
                    <a:cubicBezTo>
                      <a:pt x="5862" y="30087"/>
                      <a:pt x="3671" y="29806"/>
                      <a:pt x="2493" y="28279"/>
                    </a:cubicBezTo>
                    <a:cubicBezTo>
                      <a:pt x="2377" y="28135"/>
                      <a:pt x="2274" y="27978"/>
                      <a:pt x="2185" y="27813"/>
                    </a:cubicBezTo>
                    <a:lnTo>
                      <a:pt x="405" y="24253"/>
                    </a:lnTo>
                    <a:cubicBezTo>
                      <a:pt x="-376" y="22808"/>
                      <a:pt x="1" y="21014"/>
                      <a:pt x="1295" y="20007"/>
                    </a:cubicBezTo>
                    <a:cubicBezTo>
                      <a:pt x="8143" y="14392"/>
                      <a:pt x="32452" y="-2659"/>
                      <a:pt x="55187" y="354"/>
                    </a:cubicBezTo>
                    <a:cubicBezTo>
                      <a:pt x="58295" y="2785"/>
                      <a:pt x="60706" y="5997"/>
                      <a:pt x="62171" y="9667"/>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0" name="Google Shape;1700;p23"/>
              <p:cNvSpPr/>
              <p:nvPr/>
            </p:nvSpPr>
            <p:spPr>
              <a:xfrm>
                <a:off x="-3038519" y="4571476"/>
                <a:ext cx="144427" cy="92731"/>
              </a:xfrm>
              <a:custGeom>
                <a:rect b="b" l="l" r="r" t="t"/>
                <a:pathLst>
                  <a:path extrusionOk="0" h="92731" w="144427">
                    <a:moveTo>
                      <a:pt x="84707" y="0"/>
                    </a:moveTo>
                    <a:cubicBezTo>
                      <a:pt x="30678" y="11436"/>
                      <a:pt x="9861" y="46017"/>
                      <a:pt x="0" y="74435"/>
                    </a:cubicBezTo>
                    <a:cubicBezTo>
                      <a:pt x="18489" y="83837"/>
                      <a:pt x="38498" y="89883"/>
                      <a:pt x="59096" y="92308"/>
                    </a:cubicBezTo>
                    <a:cubicBezTo>
                      <a:pt x="102374" y="95184"/>
                      <a:pt x="133599" y="82995"/>
                      <a:pt x="142981" y="68614"/>
                    </a:cubicBezTo>
                    <a:cubicBezTo>
                      <a:pt x="144487" y="58617"/>
                      <a:pt x="145788" y="48071"/>
                      <a:pt x="141611" y="40676"/>
                    </a:cubicBezTo>
                    <a:cubicBezTo>
                      <a:pt x="130723" y="21091"/>
                      <a:pt x="107099" y="10888"/>
                      <a:pt x="84707" y="0"/>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1" name="Google Shape;1701;p23"/>
              <p:cNvSpPr/>
              <p:nvPr/>
            </p:nvSpPr>
            <p:spPr>
              <a:xfrm>
                <a:off x="-3439080" y="4242168"/>
                <a:ext cx="152467" cy="468797"/>
              </a:xfrm>
              <a:custGeom>
                <a:rect b="b" l="l" r="r" t="t"/>
                <a:pathLst>
                  <a:path extrusionOk="0" h="468797" w="152467">
                    <a:moveTo>
                      <a:pt x="152468" y="18420"/>
                    </a:moveTo>
                    <a:lnTo>
                      <a:pt x="22360" y="0"/>
                    </a:lnTo>
                    <a:cubicBezTo>
                      <a:pt x="24415" y="68477"/>
                      <a:pt x="19964" y="159826"/>
                      <a:pt x="16951" y="236726"/>
                    </a:cubicBezTo>
                    <a:cubicBezTo>
                      <a:pt x="13303" y="253483"/>
                      <a:pt x="12631" y="270753"/>
                      <a:pt x="14965" y="287742"/>
                    </a:cubicBezTo>
                    <a:cubicBezTo>
                      <a:pt x="17636" y="302533"/>
                      <a:pt x="-5578" y="408057"/>
                      <a:pt x="1269" y="438872"/>
                    </a:cubicBezTo>
                    <a:cubicBezTo>
                      <a:pt x="11130" y="485162"/>
                      <a:pt x="83442" y="470714"/>
                      <a:pt x="86455" y="442775"/>
                    </a:cubicBezTo>
                    <a:cubicBezTo>
                      <a:pt x="89468" y="414836"/>
                      <a:pt x="98096" y="358890"/>
                      <a:pt x="107546" y="285277"/>
                    </a:cubicBezTo>
                    <a:cubicBezTo>
                      <a:pt x="115147" y="222278"/>
                      <a:pt x="151851" y="22803"/>
                      <a:pt x="152468" y="18420"/>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2" name="Google Shape;1702;p23"/>
              <p:cNvSpPr/>
              <p:nvPr/>
            </p:nvSpPr>
            <p:spPr>
              <a:xfrm>
                <a:off x="-3463564" y="4590506"/>
                <a:ext cx="127510" cy="197332"/>
              </a:xfrm>
              <a:custGeom>
                <a:rect b="b" l="l" r="r" t="t"/>
                <a:pathLst>
                  <a:path extrusionOk="0" h="197332" w="127510">
                    <a:moveTo>
                      <a:pt x="127511" y="111967"/>
                    </a:moveTo>
                    <a:lnTo>
                      <a:pt x="84165" y="15209"/>
                    </a:lnTo>
                    <a:cubicBezTo>
                      <a:pt x="72044" y="8361"/>
                      <a:pt x="57664" y="-5334"/>
                      <a:pt x="44174" y="2198"/>
                    </a:cubicBezTo>
                    <a:cubicBezTo>
                      <a:pt x="39419" y="4595"/>
                      <a:pt x="35018" y="7635"/>
                      <a:pt x="31095" y="11237"/>
                    </a:cubicBezTo>
                    <a:cubicBezTo>
                      <a:pt x="21029" y="21235"/>
                      <a:pt x="20070" y="35684"/>
                      <a:pt x="17399" y="48694"/>
                    </a:cubicBezTo>
                    <a:cubicBezTo>
                      <a:pt x="14729" y="61705"/>
                      <a:pt x="5142" y="73620"/>
                      <a:pt x="3087" y="87110"/>
                    </a:cubicBezTo>
                    <a:cubicBezTo>
                      <a:pt x="-816" y="112515"/>
                      <a:pt x="-1843" y="128607"/>
                      <a:pt x="4936" y="151958"/>
                    </a:cubicBezTo>
                    <a:cubicBezTo>
                      <a:pt x="11716" y="175309"/>
                      <a:pt x="34450" y="188525"/>
                      <a:pt x="57116" y="195167"/>
                    </a:cubicBezTo>
                    <a:cubicBezTo>
                      <a:pt x="76084" y="200714"/>
                      <a:pt x="100188" y="195647"/>
                      <a:pt x="110734" y="179486"/>
                    </a:cubicBezTo>
                    <a:cubicBezTo>
                      <a:pt x="123813" y="159148"/>
                      <a:pt x="126621" y="139290"/>
                      <a:pt x="127511" y="111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3" name="Google Shape;1703;p23"/>
              <p:cNvSpPr/>
              <p:nvPr/>
            </p:nvSpPr>
            <p:spPr>
              <a:xfrm>
                <a:off x="-3462052" y="4478681"/>
                <a:ext cx="137788" cy="222902"/>
              </a:xfrm>
              <a:custGeom>
                <a:rect b="b" l="l" r="r" t="t"/>
                <a:pathLst>
                  <a:path extrusionOk="0" h="222902" w="137788">
                    <a:moveTo>
                      <a:pt x="125451" y="222902"/>
                    </a:moveTo>
                    <a:cubicBezTo>
                      <a:pt x="107989" y="199346"/>
                      <a:pt x="23625" y="190923"/>
                      <a:pt x="0" y="212083"/>
                    </a:cubicBezTo>
                    <a:cubicBezTo>
                      <a:pt x="0" y="209001"/>
                      <a:pt x="616" y="205646"/>
                      <a:pt x="1027" y="202153"/>
                    </a:cubicBezTo>
                    <a:cubicBezTo>
                      <a:pt x="3462" y="179104"/>
                      <a:pt x="8352" y="156376"/>
                      <a:pt x="15613" y="134361"/>
                    </a:cubicBezTo>
                    <a:cubicBezTo>
                      <a:pt x="20166" y="120611"/>
                      <a:pt x="23668" y="106532"/>
                      <a:pt x="26090" y="92247"/>
                    </a:cubicBezTo>
                    <a:cubicBezTo>
                      <a:pt x="27939" y="77525"/>
                      <a:pt x="30130" y="46984"/>
                      <a:pt x="31089" y="36575"/>
                    </a:cubicBezTo>
                    <a:cubicBezTo>
                      <a:pt x="31362" y="26297"/>
                      <a:pt x="32323" y="16046"/>
                      <a:pt x="33965" y="5897"/>
                    </a:cubicBezTo>
                    <a:cubicBezTo>
                      <a:pt x="34718" y="2884"/>
                      <a:pt x="35608" y="-951"/>
                      <a:pt x="39580" y="214"/>
                    </a:cubicBezTo>
                    <a:cubicBezTo>
                      <a:pt x="39580" y="214"/>
                      <a:pt x="39580" y="5281"/>
                      <a:pt x="38964" y="8362"/>
                    </a:cubicBezTo>
                    <a:cubicBezTo>
                      <a:pt x="38347" y="11444"/>
                      <a:pt x="38484" y="14662"/>
                      <a:pt x="38279" y="17333"/>
                    </a:cubicBezTo>
                    <a:cubicBezTo>
                      <a:pt x="37731" y="23633"/>
                      <a:pt x="37731" y="29317"/>
                      <a:pt x="37663" y="35685"/>
                    </a:cubicBezTo>
                    <a:cubicBezTo>
                      <a:pt x="37487" y="38109"/>
                      <a:pt x="37766" y="40547"/>
                      <a:pt x="38484" y="42875"/>
                    </a:cubicBezTo>
                    <a:cubicBezTo>
                      <a:pt x="38684" y="43402"/>
                      <a:pt x="39043" y="43861"/>
                      <a:pt x="39511" y="44176"/>
                    </a:cubicBezTo>
                    <a:cubicBezTo>
                      <a:pt x="41292" y="44929"/>
                      <a:pt x="41155" y="40752"/>
                      <a:pt x="41292" y="39930"/>
                    </a:cubicBezTo>
                    <a:lnTo>
                      <a:pt x="44099" y="24249"/>
                    </a:lnTo>
                    <a:cubicBezTo>
                      <a:pt x="44148" y="23421"/>
                      <a:pt x="44460" y="22626"/>
                      <a:pt x="44990" y="21989"/>
                    </a:cubicBezTo>
                    <a:cubicBezTo>
                      <a:pt x="45455" y="21531"/>
                      <a:pt x="46017" y="21181"/>
                      <a:pt x="46633" y="20962"/>
                    </a:cubicBezTo>
                    <a:cubicBezTo>
                      <a:pt x="59849" y="15826"/>
                      <a:pt x="69642" y="11444"/>
                      <a:pt x="83269" y="13704"/>
                    </a:cubicBezTo>
                    <a:cubicBezTo>
                      <a:pt x="90859" y="14827"/>
                      <a:pt x="98331" y="16635"/>
                      <a:pt x="105592" y="19113"/>
                    </a:cubicBezTo>
                    <a:cubicBezTo>
                      <a:pt x="110865" y="20962"/>
                      <a:pt x="120246" y="23907"/>
                      <a:pt x="123191" y="29043"/>
                    </a:cubicBezTo>
                    <a:cubicBezTo>
                      <a:pt x="124278" y="31542"/>
                      <a:pt x="124518" y="34336"/>
                      <a:pt x="123876" y="36986"/>
                    </a:cubicBezTo>
                    <a:cubicBezTo>
                      <a:pt x="123122" y="43834"/>
                      <a:pt x="122164" y="51983"/>
                      <a:pt x="121137" y="59926"/>
                    </a:cubicBezTo>
                    <a:cubicBezTo>
                      <a:pt x="119972" y="69513"/>
                      <a:pt x="132161" y="37397"/>
                      <a:pt x="134216" y="19250"/>
                    </a:cubicBezTo>
                    <a:cubicBezTo>
                      <a:pt x="139283" y="20415"/>
                      <a:pt x="138667" y="26098"/>
                      <a:pt x="134216" y="47600"/>
                    </a:cubicBezTo>
                    <a:cubicBezTo>
                      <a:pt x="128902" y="74608"/>
                      <a:pt x="125425" y="101950"/>
                      <a:pt x="123807" y="129430"/>
                    </a:cubicBezTo>
                    <a:cubicBezTo>
                      <a:pt x="122575" y="151350"/>
                      <a:pt x="122575" y="173318"/>
                      <a:pt x="123807" y="195237"/>
                    </a:cubicBezTo>
                    <a:cubicBezTo>
                      <a:pt x="124766" y="204961"/>
                      <a:pt x="125314" y="214000"/>
                      <a:pt x="125451" y="222902"/>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4" name="Google Shape;1704;p23"/>
              <p:cNvSpPr/>
              <p:nvPr/>
            </p:nvSpPr>
            <p:spPr>
              <a:xfrm>
                <a:off x="-3435964" y="4634369"/>
                <a:ext cx="85667" cy="22545"/>
              </a:xfrm>
              <a:custGeom>
                <a:rect b="b" l="l" r="r" t="t"/>
                <a:pathLst>
                  <a:path extrusionOk="0" h="22545" w="85667">
                    <a:moveTo>
                      <a:pt x="2467" y="14076"/>
                    </a:moveTo>
                    <a:cubicBezTo>
                      <a:pt x="29434" y="10769"/>
                      <a:pt x="56799" y="13604"/>
                      <a:pt x="82517" y="22362"/>
                    </a:cubicBezTo>
                    <a:cubicBezTo>
                      <a:pt x="83664" y="22855"/>
                      <a:pt x="84992" y="22321"/>
                      <a:pt x="85485" y="21177"/>
                    </a:cubicBezTo>
                    <a:cubicBezTo>
                      <a:pt x="85611" y="20883"/>
                      <a:pt x="85674" y="20561"/>
                      <a:pt x="85667" y="20239"/>
                    </a:cubicBezTo>
                    <a:lnTo>
                      <a:pt x="85667" y="12775"/>
                    </a:lnTo>
                    <a:cubicBezTo>
                      <a:pt x="85661" y="11912"/>
                      <a:pt x="85152" y="11138"/>
                      <a:pt x="84366" y="10789"/>
                    </a:cubicBezTo>
                    <a:cubicBezTo>
                      <a:pt x="58655" y="-147"/>
                      <a:pt x="30188" y="-2852"/>
                      <a:pt x="2878" y="3051"/>
                    </a:cubicBezTo>
                    <a:cubicBezTo>
                      <a:pt x="1920" y="3243"/>
                      <a:pt x="1182" y="4003"/>
                      <a:pt x="1029" y="4969"/>
                    </a:cubicBezTo>
                    <a:lnTo>
                      <a:pt x="2" y="11816"/>
                    </a:lnTo>
                    <a:cubicBezTo>
                      <a:pt x="-46" y="13028"/>
                      <a:pt x="896" y="14042"/>
                      <a:pt x="2105" y="14090"/>
                    </a:cubicBezTo>
                    <a:cubicBezTo>
                      <a:pt x="2226" y="14097"/>
                      <a:pt x="2347" y="14090"/>
                      <a:pt x="2467" y="14076"/>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5" name="Google Shape;1705;p23"/>
              <p:cNvSpPr/>
              <p:nvPr/>
            </p:nvSpPr>
            <p:spPr>
              <a:xfrm>
                <a:off x="-3428088" y="4599118"/>
                <a:ext cx="77038" cy="22056"/>
              </a:xfrm>
              <a:custGeom>
                <a:rect b="b" l="l" r="r" t="t"/>
                <a:pathLst>
                  <a:path extrusionOk="0" h="22056" w="77038">
                    <a:moveTo>
                      <a:pt x="2467" y="12212"/>
                    </a:moveTo>
                    <a:cubicBezTo>
                      <a:pt x="26731" y="8760"/>
                      <a:pt x="51477" y="12102"/>
                      <a:pt x="73957" y="21867"/>
                    </a:cubicBezTo>
                    <a:cubicBezTo>
                      <a:pt x="75062" y="22360"/>
                      <a:pt x="76358" y="21860"/>
                      <a:pt x="76850" y="20758"/>
                    </a:cubicBezTo>
                    <a:cubicBezTo>
                      <a:pt x="76964" y="20504"/>
                      <a:pt x="77027" y="20230"/>
                      <a:pt x="77038" y="19950"/>
                    </a:cubicBezTo>
                    <a:lnTo>
                      <a:pt x="77038" y="13102"/>
                    </a:lnTo>
                    <a:cubicBezTo>
                      <a:pt x="77013" y="12280"/>
                      <a:pt x="76502" y="11554"/>
                      <a:pt x="75737" y="11253"/>
                    </a:cubicBezTo>
                    <a:cubicBezTo>
                      <a:pt x="69300" y="8377"/>
                      <a:pt x="46566" y="-5182"/>
                      <a:pt x="2809" y="2145"/>
                    </a:cubicBezTo>
                    <a:cubicBezTo>
                      <a:pt x="1884" y="2248"/>
                      <a:pt x="1135" y="2940"/>
                      <a:pt x="960" y="3857"/>
                    </a:cubicBezTo>
                    <a:lnTo>
                      <a:pt x="1" y="9883"/>
                    </a:lnTo>
                    <a:cubicBezTo>
                      <a:pt x="-42" y="11130"/>
                      <a:pt x="935" y="12177"/>
                      <a:pt x="2182" y="12218"/>
                    </a:cubicBezTo>
                    <a:cubicBezTo>
                      <a:pt x="2277" y="12225"/>
                      <a:pt x="2372" y="12218"/>
                      <a:pt x="2467" y="1221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6" name="Google Shape;1706;p23"/>
              <p:cNvSpPr/>
              <p:nvPr/>
            </p:nvSpPr>
            <p:spPr>
              <a:xfrm>
                <a:off x="-3421481" y="4565191"/>
                <a:ext cx="72348" cy="21384"/>
              </a:xfrm>
              <a:custGeom>
                <a:rect b="b" l="l" r="r" t="t"/>
                <a:pathLst>
                  <a:path extrusionOk="0" h="21384" w="72348">
                    <a:moveTo>
                      <a:pt x="2570" y="12242"/>
                    </a:moveTo>
                    <a:cubicBezTo>
                      <a:pt x="25270" y="8729"/>
                      <a:pt x="48501" y="11845"/>
                      <a:pt x="69473" y="21213"/>
                    </a:cubicBezTo>
                    <a:cubicBezTo>
                      <a:pt x="70512" y="21665"/>
                      <a:pt x="71724" y="21192"/>
                      <a:pt x="72178" y="20152"/>
                    </a:cubicBezTo>
                    <a:cubicBezTo>
                      <a:pt x="72295" y="19884"/>
                      <a:pt x="72354" y="19590"/>
                      <a:pt x="72349" y="19296"/>
                    </a:cubicBezTo>
                    <a:lnTo>
                      <a:pt x="72349" y="12448"/>
                    </a:lnTo>
                    <a:cubicBezTo>
                      <a:pt x="72294" y="11674"/>
                      <a:pt x="71821" y="10989"/>
                      <a:pt x="71116" y="10667"/>
                    </a:cubicBezTo>
                    <a:cubicBezTo>
                      <a:pt x="65159" y="7860"/>
                      <a:pt x="43725" y="-5151"/>
                      <a:pt x="2639" y="2245"/>
                    </a:cubicBezTo>
                    <a:cubicBezTo>
                      <a:pt x="1757" y="2382"/>
                      <a:pt x="1065" y="3073"/>
                      <a:pt x="927" y="3956"/>
                    </a:cubicBezTo>
                    <a:lnTo>
                      <a:pt x="37" y="9777"/>
                    </a:lnTo>
                    <a:cubicBezTo>
                      <a:pt x="-179" y="10928"/>
                      <a:pt x="581" y="12037"/>
                      <a:pt x="1733" y="12256"/>
                    </a:cubicBezTo>
                    <a:cubicBezTo>
                      <a:pt x="2010" y="12304"/>
                      <a:pt x="2295" y="12304"/>
                      <a:pt x="2570" y="12242"/>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7" name="Google Shape;1707;p23"/>
              <p:cNvSpPr/>
              <p:nvPr/>
            </p:nvSpPr>
            <p:spPr>
              <a:xfrm>
                <a:off x="-3461987" y="4678790"/>
                <a:ext cx="125933" cy="94749"/>
              </a:xfrm>
              <a:custGeom>
                <a:rect b="b" l="l" r="r" t="t"/>
                <a:pathLst>
                  <a:path extrusionOk="0" h="94749" w="125933">
                    <a:moveTo>
                      <a:pt x="140" y="12248"/>
                    </a:moveTo>
                    <a:cubicBezTo>
                      <a:pt x="-613" y="35188"/>
                      <a:pt x="1373" y="50801"/>
                      <a:pt x="13425" y="67920"/>
                    </a:cubicBezTo>
                    <a:cubicBezTo>
                      <a:pt x="28764" y="89833"/>
                      <a:pt x="85463" y="110307"/>
                      <a:pt x="109909" y="77849"/>
                    </a:cubicBezTo>
                    <a:cubicBezTo>
                      <a:pt x="122030" y="61689"/>
                      <a:pt x="124838" y="42789"/>
                      <a:pt x="125933" y="23684"/>
                    </a:cubicBezTo>
                    <a:cubicBezTo>
                      <a:pt x="109841" y="-557"/>
                      <a:pt x="23559" y="-9254"/>
                      <a:pt x="140" y="12248"/>
                    </a:cubicBezTo>
                    <a:close/>
                  </a:path>
                </a:pathLst>
              </a:custGeom>
              <a:solidFill>
                <a:srgbClr val="FAFA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8" name="Google Shape;1708;p23"/>
              <p:cNvSpPr/>
              <p:nvPr/>
            </p:nvSpPr>
            <p:spPr>
              <a:xfrm>
                <a:off x="-3424871" y="3427621"/>
                <a:ext cx="408043" cy="1016273"/>
              </a:xfrm>
              <a:custGeom>
                <a:rect b="b" l="l" r="r" t="t"/>
                <a:pathLst>
                  <a:path extrusionOk="0" h="1016273" w="408043">
                    <a:moveTo>
                      <a:pt x="39884" y="91623"/>
                    </a:moveTo>
                    <a:cubicBezTo>
                      <a:pt x="21601" y="239192"/>
                      <a:pt x="23861" y="416822"/>
                      <a:pt x="18109" y="511937"/>
                    </a:cubicBezTo>
                    <a:cubicBezTo>
                      <a:pt x="12356" y="607052"/>
                      <a:pt x="1742" y="671695"/>
                      <a:pt x="578" y="744075"/>
                    </a:cubicBezTo>
                    <a:cubicBezTo>
                      <a:pt x="-1408" y="866444"/>
                      <a:pt x="2359" y="999633"/>
                      <a:pt x="2359" y="999633"/>
                    </a:cubicBezTo>
                    <a:cubicBezTo>
                      <a:pt x="2359" y="999633"/>
                      <a:pt x="53854" y="1029010"/>
                      <a:pt x="111923" y="1009699"/>
                    </a:cubicBezTo>
                    <a:cubicBezTo>
                      <a:pt x="111923" y="1009699"/>
                      <a:pt x="160405" y="762085"/>
                      <a:pt x="172799" y="685801"/>
                    </a:cubicBezTo>
                    <a:cubicBezTo>
                      <a:pt x="190535" y="577127"/>
                      <a:pt x="213885" y="383953"/>
                      <a:pt x="213885" y="383953"/>
                    </a:cubicBezTo>
                    <a:lnTo>
                      <a:pt x="235250" y="589385"/>
                    </a:lnTo>
                    <a:cubicBezTo>
                      <a:pt x="225763" y="640312"/>
                      <a:pt x="223619" y="692334"/>
                      <a:pt x="228882" y="743870"/>
                    </a:cubicBezTo>
                    <a:cubicBezTo>
                      <a:pt x="234223" y="791804"/>
                      <a:pt x="257026" y="967175"/>
                      <a:pt x="257026" y="967175"/>
                    </a:cubicBezTo>
                    <a:cubicBezTo>
                      <a:pt x="293388" y="981528"/>
                      <a:pt x="334241" y="979021"/>
                      <a:pt x="368576" y="960327"/>
                    </a:cubicBezTo>
                    <a:cubicBezTo>
                      <a:pt x="368576" y="960327"/>
                      <a:pt x="398637" y="624788"/>
                      <a:pt x="401103" y="580483"/>
                    </a:cubicBezTo>
                    <a:cubicBezTo>
                      <a:pt x="404732" y="518100"/>
                      <a:pt x="408704" y="53207"/>
                      <a:pt x="407950"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09" name="Google Shape;1709;p23"/>
              <p:cNvSpPr/>
              <p:nvPr/>
            </p:nvSpPr>
            <p:spPr>
              <a:xfrm>
                <a:off x="-3211630" y="3629843"/>
                <a:ext cx="121478" cy="385253"/>
              </a:xfrm>
              <a:custGeom>
                <a:rect b="b" l="l" r="r" t="t"/>
                <a:pathLst>
                  <a:path extrusionOk="0" h="385253" w="121478">
                    <a:moveTo>
                      <a:pt x="0" y="179822"/>
                    </a:moveTo>
                    <a:lnTo>
                      <a:pt x="16366" y="70258"/>
                    </a:lnTo>
                    <a:cubicBezTo>
                      <a:pt x="16366" y="70258"/>
                      <a:pt x="90185" y="49715"/>
                      <a:pt x="121479" y="0"/>
                    </a:cubicBezTo>
                    <a:cubicBezTo>
                      <a:pt x="100936" y="61150"/>
                      <a:pt x="32869" y="88267"/>
                      <a:pt x="32869" y="88267"/>
                    </a:cubicBezTo>
                    <a:lnTo>
                      <a:pt x="9518" y="194613"/>
                    </a:lnTo>
                    <a:lnTo>
                      <a:pt x="21433" y="385254"/>
                    </a:ln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10" name="Google Shape;1710;p23"/>
            <p:cNvGrpSpPr/>
            <p:nvPr/>
          </p:nvGrpSpPr>
          <p:grpSpPr>
            <a:xfrm>
              <a:off x="-3518258" y="2666616"/>
              <a:ext cx="834382" cy="968500"/>
              <a:chOff x="-3518258" y="2666616"/>
              <a:chExt cx="834382" cy="968500"/>
            </a:xfrm>
          </p:grpSpPr>
          <p:grpSp>
            <p:nvGrpSpPr>
              <p:cNvPr id="1711" name="Google Shape;1711;p23"/>
              <p:cNvGrpSpPr/>
              <p:nvPr/>
            </p:nvGrpSpPr>
            <p:grpSpPr>
              <a:xfrm>
                <a:off x="-3516453" y="3010325"/>
                <a:ext cx="738887" cy="583486"/>
                <a:chOff x="-3516453" y="3010325"/>
                <a:chExt cx="738887" cy="583486"/>
              </a:xfrm>
            </p:grpSpPr>
            <p:sp>
              <p:nvSpPr>
                <p:cNvPr id="1712" name="Google Shape;1712;p23"/>
                <p:cNvSpPr/>
                <p:nvPr/>
              </p:nvSpPr>
              <p:spPr>
                <a:xfrm>
                  <a:off x="-3114474" y="3023067"/>
                  <a:ext cx="336908" cy="412850"/>
                </a:xfrm>
                <a:custGeom>
                  <a:rect b="b" l="l" r="r" t="t"/>
                  <a:pathLst>
                    <a:path extrusionOk="0" h="412850" w="336908">
                      <a:moveTo>
                        <a:pt x="8491" y="0"/>
                      </a:moveTo>
                      <a:cubicBezTo>
                        <a:pt x="66765" y="9176"/>
                        <a:pt x="85871" y="29240"/>
                        <a:pt x="106551" y="78612"/>
                      </a:cubicBezTo>
                      <a:cubicBezTo>
                        <a:pt x="141748" y="162771"/>
                        <a:pt x="175918" y="245765"/>
                        <a:pt x="175918" y="245765"/>
                      </a:cubicBezTo>
                      <a:lnTo>
                        <a:pt x="336909" y="310134"/>
                      </a:lnTo>
                      <a:lnTo>
                        <a:pt x="322734" y="412850"/>
                      </a:lnTo>
                      <a:cubicBezTo>
                        <a:pt x="322734" y="412850"/>
                        <a:pt x="199064" y="387514"/>
                        <a:pt x="126341" y="368271"/>
                      </a:cubicBezTo>
                      <a:cubicBezTo>
                        <a:pt x="105798" y="362725"/>
                        <a:pt x="98334" y="349577"/>
                        <a:pt x="88199" y="334649"/>
                      </a:cubicBezTo>
                      <a:cubicBezTo>
                        <a:pt x="79845" y="322460"/>
                        <a:pt x="0" y="173796"/>
                        <a:pt x="0" y="173796"/>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3" name="Google Shape;1713;p23"/>
                <p:cNvSpPr/>
                <p:nvPr/>
              </p:nvSpPr>
              <p:spPr>
                <a:xfrm>
                  <a:off x="-3406178" y="3010325"/>
                  <a:ext cx="391212" cy="583486"/>
                </a:xfrm>
                <a:custGeom>
                  <a:rect b="b" l="l" r="r" t="t"/>
                  <a:pathLst>
                    <a:path extrusionOk="0" h="583486" w="391212">
                      <a:moveTo>
                        <a:pt x="378752" y="146066"/>
                      </a:moveTo>
                      <a:cubicBezTo>
                        <a:pt x="363687" y="68413"/>
                        <a:pt x="356703" y="33968"/>
                        <a:pt x="306235" y="16644"/>
                      </a:cubicBezTo>
                      <a:cubicBezTo>
                        <a:pt x="255767" y="-681"/>
                        <a:pt x="169280" y="4"/>
                        <a:pt x="169280" y="4"/>
                      </a:cubicBezTo>
                      <a:cubicBezTo>
                        <a:pt x="143259" y="6851"/>
                        <a:pt x="62044" y="26299"/>
                        <a:pt x="26642" y="36844"/>
                      </a:cubicBezTo>
                      <a:cubicBezTo>
                        <a:pt x="-8761" y="47390"/>
                        <a:pt x="-1434" y="129700"/>
                        <a:pt x="6783" y="182222"/>
                      </a:cubicBezTo>
                      <a:cubicBezTo>
                        <a:pt x="16732" y="242208"/>
                        <a:pt x="23044" y="302735"/>
                        <a:pt x="25683" y="363482"/>
                      </a:cubicBezTo>
                      <a:cubicBezTo>
                        <a:pt x="24313" y="447161"/>
                        <a:pt x="16781" y="503655"/>
                        <a:pt x="13494" y="551521"/>
                      </a:cubicBezTo>
                      <a:cubicBezTo>
                        <a:pt x="88819" y="599455"/>
                        <a:pt x="309248" y="590964"/>
                        <a:pt x="389161" y="542824"/>
                      </a:cubicBezTo>
                      <a:cubicBezTo>
                        <a:pt x="391010" y="503039"/>
                        <a:pt x="391626" y="398063"/>
                        <a:pt x="390941" y="346568"/>
                      </a:cubicBezTo>
                      <a:cubicBezTo>
                        <a:pt x="389640" y="249946"/>
                        <a:pt x="385052" y="178798"/>
                        <a:pt x="378752" y="146066"/>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4" name="Google Shape;1714;p23"/>
                <p:cNvSpPr/>
                <p:nvPr/>
              </p:nvSpPr>
              <p:spPr>
                <a:xfrm>
                  <a:off x="-3516453" y="3038062"/>
                  <a:ext cx="174769" cy="298307"/>
                </a:xfrm>
                <a:custGeom>
                  <a:rect b="b" l="l" r="r" t="t"/>
                  <a:pathLst>
                    <a:path extrusionOk="0" h="298307" w="174769">
                      <a:moveTo>
                        <a:pt x="161226" y="0"/>
                      </a:moveTo>
                      <a:cubicBezTo>
                        <a:pt x="131165" y="5204"/>
                        <a:pt x="93160" y="13695"/>
                        <a:pt x="76109" y="41086"/>
                      </a:cubicBezTo>
                      <a:cubicBezTo>
                        <a:pt x="63783" y="60945"/>
                        <a:pt x="-1613" y="214540"/>
                        <a:pt x="30" y="277128"/>
                      </a:cubicBezTo>
                      <a:cubicBezTo>
                        <a:pt x="25093" y="348139"/>
                        <a:pt x="154584" y="217827"/>
                        <a:pt x="154584" y="217827"/>
                      </a:cubicBezTo>
                      <a:cubicBezTo>
                        <a:pt x="169512" y="133120"/>
                        <a:pt x="187864" y="44990"/>
                        <a:pt x="161226" y="0"/>
                      </a:cubicBezTo>
                      <a:close/>
                    </a:path>
                  </a:pathLst>
                </a:custGeom>
                <a:solidFill>
                  <a:srgbClr val="0C7B9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15" name="Google Shape;1715;p23"/>
              <p:cNvGrpSpPr/>
              <p:nvPr/>
            </p:nvGrpSpPr>
            <p:grpSpPr>
              <a:xfrm>
                <a:off x="-3333663" y="2666616"/>
                <a:ext cx="283201" cy="453846"/>
                <a:chOff x="-3333663" y="2666616"/>
                <a:chExt cx="283201" cy="453846"/>
              </a:xfrm>
            </p:grpSpPr>
            <p:sp>
              <p:nvSpPr>
                <p:cNvPr id="1716" name="Google Shape;1716;p23"/>
                <p:cNvSpPr/>
                <p:nvPr/>
              </p:nvSpPr>
              <p:spPr>
                <a:xfrm>
                  <a:off x="-3326179" y="2666616"/>
                  <a:ext cx="274585" cy="296120"/>
                </a:xfrm>
                <a:custGeom>
                  <a:rect b="b" l="l" r="r" t="t"/>
                  <a:pathLst>
                    <a:path extrusionOk="0" h="296120" w="274585">
                      <a:moveTo>
                        <a:pt x="249381" y="41384"/>
                      </a:moveTo>
                      <a:cubicBezTo>
                        <a:pt x="230324" y="21262"/>
                        <a:pt x="205268" y="7835"/>
                        <a:pt x="177959" y="3105"/>
                      </a:cubicBezTo>
                      <a:cubicBezTo>
                        <a:pt x="150849" y="-2074"/>
                        <a:pt x="122904" y="-760"/>
                        <a:pt x="96402" y="6940"/>
                      </a:cubicBezTo>
                      <a:cubicBezTo>
                        <a:pt x="65725" y="15979"/>
                        <a:pt x="32787" y="42343"/>
                        <a:pt x="30801" y="79937"/>
                      </a:cubicBezTo>
                      <a:cubicBezTo>
                        <a:pt x="16147" y="83292"/>
                        <a:pt x="5396" y="98289"/>
                        <a:pt x="1767" y="116025"/>
                      </a:cubicBezTo>
                      <a:cubicBezTo>
                        <a:pt x="-3848" y="143416"/>
                        <a:pt x="4848" y="172861"/>
                        <a:pt x="14846" y="197650"/>
                      </a:cubicBezTo>
                      <a:cubicBezTo>
                        <a:pt x="14846" y="197650"/>
                        <a:pt x="47920" y="257225"/>
                        <a:pt x="54083" y="269620"/>
                      </a:cubicBezTo>
                      <a:cubicBezTo>
                        <a:pt x="60931" y="284068"/>
                        <a:pt x="66341" y="296120"/>
                        <a:pt x="66341" y="296120"/>
                      </a:cubicBezTo>
                      <a:lnTo>
                        <a:pt x="64492" y="250857"/>
                      </a:lnTo>
                      <a:cubicBezTo>
                        <a:pt x="82459" y="250480"/>
                        <a:pt x="100281" y="247549"/>
                        <a:pt x="117425" y="242160"/>
                      </a:cubicBezTo>
                      <a:cubicBezTo>
                        <a:pt x="134435" y="236031"/>
                        <a:pt x="150924" y="228547"/>
                        <a:pt x="166729" y="219768"/>
                      </a:cubicBezTo>
                      <a:cubicBezTo>
                        <a:pt x="198016" y="201971"/>
                        <a:pt x="227612" y="181338"/>
                        <a:pt x="255133" y="158138"/>
                      </a:cubicBezTo>
                      <a:cubicBezTo>
                        <a:pt x="270814" y="145333"/>
                        <a:pt x="273690" y="130747"/>
                        <a:pt x="274444" y="110957"/>
                      </a:cubicBezTo>
                      <a:cubicBezTo>
                        <a:pt x="275847" y="85330"/>
                        <a:pt x="266802" y="60229"/>
                        <a:pt x="249381" y="4138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7" name="Google Shape;1717;p23"/>
                <p:cNvSpPr/>
                <p:nvPr/>
              </p:nvSpPr>
              <p:spPr>
                <a:xfrm>
                  <a:off x="-3333663" y="2734577"/>
                  <a:ext cx="283201" cy="363539"/>
                </a:xfrm>
                <a:custGeom>
                  <a:rect b="b" l="l" r="r" t="t"/>
                  <a:pathLst>
                    <a:path extrusionOk="0" h="363539" w="283201">
                      <a:moveTo>
                        <a:pt x="110803" y="21221"/>
                      </a:moveTo>
                      <a:cubicBezTo>
                        <a:pt x="106564" y="40319"/>
                        <a:pt x="96200" y="57514"/>
                        <a:pt x="81289" y="70182"/>
                      </a:cubicBezTo>
                      <a:cubicBezTo>
                        <a:pt x="84576" y="88281"/>
                        <a:pt x="84762" y="106804"/>
                        <a:pt x="81837" y="124964"/>
                      </a:cubicBezTo>
                      <a:cubicBezTo>
                        <a:pt x="81153" y="128861"/>
                        <a:pt x="79710" y="132579"/>
                        <a:pt x="77592" y="135921"/>
                      </a:cubicBezTo>
                      <a:cubicBezTo>
                        <a:pt x="75356" y="139242"/>
                        <a:pt x="71777" y="141419"/>
                        <a:pt x="67799" y="141878"/>
                      </a:cubicBezTo>
                      <a:cubicBezTo>
                        <a:pt x="62527" y="141878"/>
                        <a:pt x="60404" y="138934"/>
                        <a:pt x="58829" y="135030"/>
                      </a:cubicBezTo>
                      <a:cubicBezTo>
                        <a:pt x="56534" y="129710"/>
                        <a:pt x="53904" y="124540"/>
                        <a:pt x="50954" y="119555"/>
                      </a:cubicBezTo>
                      <a:cubicBezTo>
                        <a:pt x="49676" y="117363"/>
                        <a:pt x="48135" y="115343"/>
                        <a:pt x="46366" y="113529"/>
                      </a:cubicBezTo>
                      <a:cubicBezTo>
                        <a:pt x="38422" y="105996"/>
                        <a:pt x="14661" y="96615"/>
                        <a:pt x="3294" y="121814"/>
                      </a:cubicBezTo>
                      <a:cubicBezTo>
                        <a:pt x="-8074" y="147014"/>
                        <a:pt x="12127" y="182965"/>
                        <a:pt x="31232" y="188580"/>
                      </a:cubicBezTo>
                      <a:cubicBezTo>
                        <a:pt x="64238" y="198304"/>
                        <a:pt x="71702" y="175843"/>
                        <a:pt x="71702" y="175843"/>
                      </a:cubicBezTo>
                      <a:lnTo>
                        <a:pt x="76427" y="294103"/>
                      </a:lnTo>
                      <a:cubicBezTo>
                        <a:pt x="94163" y="313140"/>
                        <a:pt x="162504" y="341011"/>
                        <a:pt x="181746" y="363540"/>
                      </a:cubicBezTo>
                      <a:cubicBezTo>
                        <a:pt x="190785" y="348543"/>
                        <a:pt x="210849" y="323549"/>
                        <a:pt x="192907" y="290269"/>
                      </a:cubicBezTo>
                      <a:lnTo>
                        <a:pt x="192907" y="251579"/>
                      </a:lnTo>
                      <a:cubicBezTo>
                        <a:pt x="206021" y="252236"/>
                        <a:pt x="219169" y="251367"/>
                        <a:pt x="232077" y="248977"/>
                      </a:cubicBezTo>
                      <a:cubicBezTo>
                        <a:pt x="249264" y="245895"/>
                        <a:pt x="265904" y="230419"/>
                        <a:pt x="273985" y="204535"/>
                      </a:cubicBezTo>
                      <a:cubicBezTo>
                        <a:pt x="289666" y="153999"/>
                        <a:pt x="281860" y="84357"/>
                        <a:pt x="275902" y="52995"/>
                      </a:cubicBezTo>
                      <a:cubicBezTo>
                        <a:pt x="272821" y="33958"/>
                        <a:pt x="264309" y="16222"/>
                        <a:pt x="251387" y="1910"/>
                      </a:cubicBezTo>
                      <a:cubicBezTo>
                        <a:pt x="249189" y="-488"/>
                        <a:pt x="245464" y="-650"/>
                        <a:pt x="243067" y="1547"/>
                      </a:cubicBezTo>
                      <a:cubicBezTo>
                        <a:pt x="242684" y="1897"/>
                        <a:pt x="242348" y="2295"/>
                        <a:pt x="242074" y="2732"/>
                      </a:cubicBezTo>
                      <a:cubicBezTo>
                        <a:pt x="233282" y="14380"/>
                        <a:pt x="220025" y="21827"/>
                        <a:pt x="205507" y="23275"/>
                      </a:cubicBezTo>
                      <a:cubicBezTo>
                        <a:pt x="184964" y="26014"/>
                        <a:pt x="151616" y="20673"/>
                        <a:pt x="126484" y="12524"/>
                      </a:cubicBezTo>
                      <a:cubicBezTo>
                        <a:pt x="120193" y="10352"/>
                        <a:pt x="113331" y="13690"/>
                        <a:pt x="111158" y="19982"/>
                      </a:cubicBezTo>
                      <a:cubicBezTo>
                        <a:pt x="111018" y="20388"/>
                        <a:pt x="110899" y="20802"/>
                        <a:pt x="110803" y="21221"/>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8" name="Google Shape;1718;p23"/>
                <p:cNvSpPr/>
                <p:nvPr/>
              </p:nvSpPr>
              <p:spPr>
                <a:xfrm>
                  <a:off x="-3246759" y="2943015"/>
                  <a:ext cx="106003" cy="54576"/>
                </a:xfrm>
                <a:custGeom>
                  <a:rect b="b" l="l" r="r" t="t"/>
                  <a:pathLst>
                    <a:path extrusionOk="0" h="54576" w="106003">
                      <a:moveTo>
                        <a:pt x="106003" y="42935"/>
                      </a:moveTo>
                      <a:cubicBezTo>
                        <a:pt x="75462" y="39717"/>
                        <a:pt x="43552" y="34513"/>
                        <a:pt x="26501" y="25268"/>
                      </a:cubicBezTo>
                      <a:cubicBezTo>
                        <a:pt x="15437" y="19550"/>
                        <a:pt x="6241" y="10778"/>
                        <a:pt x="0" y="0"/>
                      </a:cubicBezTo>
                      <a:cubicBezTo>
                        <a:pt x="0" y="0"/>
                        <a:pt x="1301" y="12189"/>
                        <a:pt x="17462" y="28555"/>
                      </a:cubicBezTo>
                      <a:cubicBezTo>
                        <a:pt x="35677" y="46976"/>
                        <a:pt x="106003" y="54577"/>
                        <a:pt x="106003" y="54577"/>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9" name="Google Shape;1719;p23"/>
                <p:cNvSpPr/>
                <p:nvPr/>
              </p:nvSpPr>
              <p:spPr>
                <a:xfrm>
                  <a:off x="-3193137" y="2833520"/>
                  <a:ext cx="21087" cy="21087"/>
                </a:xfrm>
                <a:custGeom>
                  <a:rect b="b" l="l" r="r" t="t"/>
                  <a:pathLst>
                    <a:path extrusionOk="0" h="21087" w="21087">
                      <a:moveTo>
                        <a:pt x="21087" y="10819"/>
                      </a:moveTo>
                      <a:cubicBezTo>
                        <a:pt x="20937" y="16640"/>
                        <a:pt x="16088" y="21235"/>
                        <a:pt x="10268" y="21084"/>
                      </a:cubicBezTo>
                      <a:cubicBezTo>
                        <a:pt x="4447" y="20934"/>
                        <a:pt x="-149" y="16092"/>
                        <a:pt x="4" y="10265"/>
                      </a:cubicBezTo>
                      <a:cubicBezTo>
                        <a:pt x="151" y="4636"/>
                        <a:pt x="4701" y="110"/>
                        <a:pt x="10336" y="0"/>
                      </a:cubicBezTo>
                      <a:cubicBezTo>
                        <a:pt x="16287" y="41"/>
                        <a:pt x="21087" y="4869"/>
                        <a:pt x="21087"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0" name="Google Shape;1720;p23"/>
                <p:cNvSpPr/>
                <p:nvPr/>
              </p:nvSpPr>
              <p:spPr>
                <a:xfrm>
                  <a:off x="-3101587" y="2778419"/>
                  <a:ext cx="31599" cy="23327"/>
                </a:xfrm>
                <a:custGeom>
                  <a:rect b="b" l="l" r="r" t="t"/>
                  <a:pathLst>
                    <a:path extrusionOk="0" h="23327" w="31599">
                      <a:moveTo>
                        <a:pt x="0" y="10590"/>
                      </a:moveTo>
                      <a:cubicBezTo>
                        <a:pt x="10991" y="12405"/>
                        <a:pt x="21399" y="16767"/>
                        <a:pt x="30404" y="23327"/>
                      </a:cubicBezTo>
                      <a:cubicBezTo>
                        <a:pt x="33794" y="14685"/>
                        <a:pt x="29740" y="4914"/>
                        <a:pt x="21228" y="1209"/>
                      </a:cubicBezTo>
                      <a:cubicBezTo>
                        <a:pt x="13004" y="-2167"/>
                        <a:pt x="3609" y="1771"/>
                        <a:pt x="233" y="9988"/>
                      </a:cubicBezTo>
                      <a:cubicBezTo>
                        <a:pt x="151" y="10186"/>
                        <a:pt x="75" y="10392"/>
                        <a:pt x="0" y="1059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1" name="Google Shape;1721;p23"/>
                <p:cNvSpPr/>
                <p:nvPr/>
              </p:nvSpPr>
              <p:spPr>
                <a:xfrm>
                  <a:off x="-3173225" y="2906311"/>
                  <a:ext cx="38358" cy="25615"/>
                </a:xfrm>
                <a:custGeom>
                  <a:rect b="b" l="l" r="r" t="t"/>
                  <a:pathLst>
                    <a:path extrusionOk="0" h="25615" w="38358">
                      <a:moveTo>
                        <a:pt x="696" y="0"/>
                      </a:moveTo>
                      <a:lnTo>
                        <a:pt x="38358" y="10751"/>
                      </a:lnTo>
                      <a:cubicBezTo>
                        <a:pt x="35941" y="21098"/>
                        <a:pt x="25587" y="27528"/>
                        <a:pt x="15241" y="25104"/>
                      </a:cubicBezTo>
                      <a:cubicBezTo>
                        <a:pt x="15001" y="25049"/>
                        <a:pt x="14768" y="24987"/>
                        <a:pt x="14528" y="24926"/>
                      </a:cubicBezTo>
                      <a:cubicBezTo>
                        <a:pt x="3962" y="21687"/>
                        <a:pt x="-2146" y="10676"/>
                        <a:pt x="696"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2" name="Google Shape;1722;p23"/>
                <p:cNvSpPr/>
                <p:nvPr/>
              </p:nvSpPr>
              <p:spPr>
                <a:xfrm>
                  <a:off x="-3172392" y="2915008"/>
                  <a:ext cx="19789" cy="16870"/>
                </a:xfrm>
                <a:custGeom>
                  <a:rect b="b" l="l" r="r" t="t"/>
                  <a:pathLst>
                    <a:path extrusionOk="0" h="16870" w="19789">
                      <a:moveTo>
                        <a:pt x="3492" y="0"/>
                      </a:moveTo>
                      <a:cubicBezTo>
                        <a:pt x="12401" y="685"/>
                        <a:pt x="19400" y="7916"/>
                        <a:pt x="19790" y="16845"/>
                      </a:cubicBezTo>
                      <a:cubicBezTo>
                        <a:pt x="17736" y="16948"/>
                        <a:pt x="15688" y="16736"/>
                        <a:pt x="13695" y="16229"/>
                      </a:cubicBezTo>
                      <a:cubicBezTo>
                        <a:pt x="6608" y="13860"/>
                        <a:pt x="1363" y="7827"/>
                        <a:pt x="0" y="479"/>
                      </a:cubicBezTo>
                      <a:cubicBezTo>
                        <a:pt x="1144" y="205"/>
                        <a:pt x="2315" y="48"/>
                        <a:pt x="3492" y="0"/>
                      </a:cubicBezTo>
                      <a:close/>
                    </a:path>
                  </a:pathLst>
                </a:custGeom>
                <a:solidFill>
                  <a:srgbClr val="F28F8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3" name="Google Shape;1723;p23"/>
                <p:cNvSpPr/>
                <p:nvPr/>
              </p:nvSpPr>
              <p:spPr>
                <a:xfrm>
                  <a:off x="-3208138" y="2807165"/>
                  <a:ext cx="30061" cy="23752"/>
                </a:xfrm>
                <a:custGeom>
                  <a:rect b="b" l="l" r="r" t="t"/>
                  <a:pathLst>
                    <a:path extrusionOk="0" h="23752" w="30061">
                      <a:moveTo>
                        <a:pt x="30062" y="7729"/>
                      </a:moveTo>
                      <a:cubicBezTo>
                        <a:pt x="19201" y="9701"/>
                        <a:pt x="9360" y="15364"/>
                        <a:pt x="2191" y="23753"/>
                      </a:cubicBezTo>
                      <a:cubicBezTo>
                        <a:pt x="-2212" y="16337"/>
                        <a:pt x="229" y="6757"/>
                        <a:pt x="7643" y="2353"/>
                      </a:cubicBezTo>
                      <a:cubicBezTo>
                        <a:pt x="7742" y="2299"/>
                        <a:pt x="7843" y="2237"/>
                        <a:pt x="7944" y="2182"/>
                      </a:cubicBezTo>
                      <a:cubicBezTo>
                        <a:pt x="15608" y="-2214"/>
                        <a:pt x="25378" y="231"/>
                        <a:pt x="30062" y="772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4" name="Google Shape;1724;p23"/>
                <p:cNvSpPr/>
                <p:nvPr/>
              </p:nvSpPr>
              <p:spPr>
                <a:xfrm>
                  <a:off x="-3099939" y="2825303"/>
                  <a:ext cx="21223" cy="21223"/>
                </a:xfrm>
                <a:custGeom>
                  <a:rect b="b" l="l" r="r" t="t"/>
                  <a:pathLst>
                    <a:path extrusionOk="0" h="21223" w="21223">
                      <a:moveTo>
                        <a:pt x="21223" y="10819"/>
                      </a:moveTo>
                      <a:cubicBezTo>
                        <a:pt x="21107" y="16681"/>
                        <a:pt x="16266" y="21338"/>
                        <a:pt x="10404" y="21221"/>
                      </a:cubicBezTo>
                      <a:cubicBezTo>
                        <a:pt x="4542" y="21112"/>
                        <a:pt x="-114" y="16263"/>
                        <a:pt x="2" y="10402"/>
                      </a:cubicBezTo>
                      <a:cubicBezTo>
                        <a:pt x="112" y="4704"/>
                        <a:pt x="4707" y="110"/>
                        <a:pt x="10404" y="0"/>
                      </a:cubicBezTo>
                      <a:cubicBezTo>
                        <a:pt x="16382" y="0"/>
                        <a:pt x="21223" y="4841"/>
                        <a:pt x="21223" y="1081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5" name="Google Shape;1725;p23"/>
                <p:cNvSpPr/>
                <p:nvPr/>
              </p:nvSpPr>
              <p:spPr>
                <a:xfrm>
                  <a:off x="-3141646" y="2815921"/>
                  <a:ext cx="45469" cy="77927"/>
                </a:xfrm>
                <a:custGeom>
                  <a:rect b="b" l="l" r="r" t="t"/>
                  <a:pathLst>
                    <a:path extrusionOk="0" h="77927" w="45469">
                      <a:moveTo>
                        <a:pt x="0" y="0"/>
                      </a:moveTo>
                      <a:lnTo>
                        <a:pt x="6848" y="77927"/>
                      </a:lnTo>
                      <a:lnTo>
                        <a:pt x="45469" y="66081"/>
                      </a:lnTo>
                      <a:cubicBezTo>
                        <a:pt x="35122" y="41107"/>
                        <a:pt x="19626" y="18592"/>
                        <a:pt x="0" y="0"/>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6" name="Google Shape;1726;p23"/>
                <p:cNvSpPr/>
                <p:nvPr/>
              </p:nvSpPr>
              <p:spPr>
                <a:xfrm>
                  <a:off x="-3301267" y="2978007"/>
                  <a:ext cx="149349" cy="142455"/>
                </a:xfrm>
                <a:custGeom>
                  <a:rect b="b" l="l" r="r" t="t"/>
                  <a:pathLst>
                    <a:path extrusionOk="0" h="142455" w="149349">
                      <a:moveTo>
                        <a:pt x="149349" y="119904"/>
                      </a:moveTo>
                      <a:cubicBezTo>
                        <a:pt x="135654" y="111550"/>
                        <a:pt x="109085" y="91965"/>
                        <a:pt x="95800" y="108742"/>
                      </a:cubicBezTo>
                      <a:cubicBezTo>
                        <a:pt x="82515" y="125519"/>
                        <a:pt x="72723" y="145104"/>
                        <a:pt x="62999" y="142159"/>
                      </a:cubicBezTo>
                      <a:cubicBezTo>
                        <a:pt x="53275" y="139214"/>
                        <a:pt x="21365" y="108742"/>
                        <a:pt x="9313" y="82447"/>
                      </a:cubicBezTo>
                      <a:cubicBezTo>
                        <a:pt x="3236" y="68053"/>
                        <a:pt x="71" y="52597"/>
                        <a:pt x="0" y="36978"/>
                      </a:cubicBezTo>
                      <a:cubicBezTo>
                        <a:pt x="0" y="36978"/>
                        <a:pt x="11573" y="24241"/>
                        <a:pt x="21160" y="14380"/>
                      </a:cubicBezTo>
                      <a:cubicBezTo>
                        <a:pt x="31774" y="3424"/>
                        <a:pt x="33554" y="685"/>
                        <a:pt x="41703" y="0"/>
                      </a:cubicBezTo>
                      <a:lnTo>
                        <a:pt x="42798" y="29171"/>
                      </a:lnTo>
                      <a:cubicBezTo>
                        <a:pt x="44603" y="40860"/>
                        <a:pt x="51015" y="51344"/>
                        <a:pt x="60602" y="58274"/>
                      </a:cubicBezTo>
                      <a:cubicBezTo>
                        <a:pt x="84570" y="75599"/>
                        <a:pt x="132298" y="81830"/>
                        <a:pt x="149349" y="1199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7" name="Google Shape;1727;p23"/>
                <p:cNvSpPr/>
                <p:nvPr/>
              </p:nvSpPr>
              <p:spPr>
                <a:xfrm>
                  <a:off x="-3151918" y="3001769"/>
                  <a:ext cx="58490" cy="96926"/>
                </a:xfrm>
                <a:custGeom>
                  <a:rect b="b" l="l" r="r" t="t"/>
                  <a:pathLst>
                    <a:path extrusionOk="0" h="96926" w="58490">
                      <a:moveTo>
                        <a:pt x="0" y="96142"/>
                      </a:moveTo>
                      <a:cubicBezTo>
                        <a:pt x="8080" y="88884"/>
                        <a:pt x="19379" y="69299"/>
                        <a:pt x="32390" y="73134"/>
                      </a:cubicBezTo>
                      <a:cubicBezTo>
                        <a:pt x="45401" y="76969"/>
                        <a:pt x="58069" y="102716"/>
                        <a:pt x="58480" y="95731"/>
                      </a:cubicBezTo>
                      <a:cubicBezTo>
                        <a:pt x="58891" y="88747"/>
                        <a:pt x="47318" y="51700"/>
                        <a:pt x="36498" y="31226"/>
                      </a:cubicBezTo>
                      <a:cubicBezTo>
                        <a:pt x="28213" y="15476"/>
                        <a:pt x="19858" y="1575"/>
                        <a:pt x="11162" y="0"/>
                      </a:cubicBezTo>
                      <a:lnTo>
                        <a:pt x="11162" y="22871"/>
                      </a:lnTo>
                      <a:cubicBezTo>
                        <a:pt x="11162" y="22871"/>
                        <a:pt x="11162" y="42661"/>
                        <a:pt x="10203" y="54508"/>
                      </a:cubicBezTo>
                      <a:cubicBezTo>
                        <a:pt x="9690" y="68936"/>
                        <a:pt x="6218" y="83111"/>
                        <a:pt x="0" y="9614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28" name="Google Shape;1728;p23"/>
              <p:cNvGrpSpPr/>
              <p:nvPr/>
            </p:nvGrpSpPr>
            <p:grpSpPr>
              <a:xfrm>
                <a:off x="-3518258" y="2925571"/>
                <a:ext cx="330775" cy="475626"/>
                <a:chOff x="-3518258" y="2925571"/>
                <a:chExt cx="330775" cy="475626"/>
              </a:xfrm>
            </p:grpSpPr>
            <p:sp>
              <p:nvSpPr>
                <p:cNvPr id="1729" name="Google Shape;1729;p23"/>
                <p:cNvSpPr/>
                <p:nvPr/>
              </p:nvSpPr>
              <p:spPr>
                <a:xfrm>
                  <a:off x="-3356734" y="2926545"/>
                  <a:ext cx="168028" cy="212452"/>
                </a:xfrm>
                <a:custGeom>
                  <a:rect b="b" l="l" r="r" t="t"/>
                  <a:pathLst>
                    <a:path extrusionOk="0" h="212452" w="168028">
                      <a:moveTo>
                        <a:pt x="0" y="166846"/>
                      </a:moveTo>
                      <a:cubicBezTo>
                        <a:pt x="13041" y="150514"/>
                        <a:pt x="22701" y="131752"/>
                        <a:pt x="28418" y="111654"/>
                      </a:cubicBezTo>
                      <a:cubicBezTo>
                        <a:pt x="34239" y="88234"/>
                        <a:pt x="52728" y="66664"/>
                        <a:pt x="59028" y="57830"/>
                      </a:cubicBezTo>
                      <a:cubicBezTo>
                        <a:pt x="65327" y="48997"/>
                        <a:pt x="78886" y="35918"/>
                        <a:pt x="89226" y="23592"/>
                      </a:cubicBezTo>
                      <a:cubicBezTo>
                        <a:pt x="99566" y="11266"/>
                        <a:pt x="102922" y="7636"/>
                        <a:pt x="117507" y="5171"/>
                      </a:cubicBezTo>
                      <a:cubicBezTo>
                        <a:pt x="138050" y="1679"/>
                        <a:pt x="154006" y="-1677"/>
                        <a:pt x="162018" y="926"/>
                      </a:cubicBezTo>
                      <a:cubicBezTo>
                        <a:pt x="170029" y="3528"/>
                        <a:pt x="169755" y="8595"/>
                        <a:pt x="162839" y="15648"/>
                      </a:cubicBezTo>
                      <a:cubicBezTo>
                        <a:pt x="155923" y="22701"/>
                        <a:pt x="141200" y="24482"/>
                        <a:pt x="136681" y="25851"/>
                      </a:cubicBezTo>
                      <a:cubicBezTo>
                        <a:pt x="132161" y="27221"/>
                        <a:pt x="122164" y="31603"/>
                        <a:pt x="122164" y="31603"/>
                      </a:cubicBezTo>
                      <a:lnTo>
                        <a:pt x="103195" y="59474"/>
                      </a:lnTo>
                      <a:cubicBezTo>
                        <a:pt x="116205" y="61692"/>
                        <a:pt x="129043" y="64829"/>
                        <a:pt x="141611" y="68855"/>
                      </a:cubicBezTo>
                      <a:cubicBezTo>
                        <a:pt x="147911" y="72279"/>
                        <a:pt x="153321" y="88508"/>
                        <a:pt x="150513" y="97547"/>
                      </a:cubicBezTo>
                      <a:cubicBezTo>
                        <a:pt x="150513" y="97547"/>
                        <a:pt x="162291" y="105491"/>
                        <a:pt x="157361" y="117063"/>
                      </a:cubicBezTo>
                      <a:cubicBezTo>
                        <a:pt x="157361" y="117063"/>
                        <a:pt x="164551" y="126445"/>
                        <a:pt x="159621" y="134183"/>
                      </a:cubicBezTo>
                      <a:cubicBezTo>
                        <a:pt x="154051" y="141941"/>
                        <a:pt x="147643" y="149056"/>
                        <a:pt x="140516" y="155411"/>
                      </a:cubicBezTo>
                      <a:cubicBezTo>
                        <a:pt x="136612" y="158766"/>
                        <a:pt x="121137" y="159588"/>
                        <a:pt x="121137" y="159588"/>
                      </a:cubicBezTo>
                      <a:cubicBezTo>
                        <a:pt x="114313" y="169983"/>
                        <a:pt x="106164" y="179446"/>
                        <a:pt x="96896" y="187732"/>
                      </a:cubicBezTo>
                      <a:cubicBezTo>
                        <a:pt x="85871" y="195881"/>
                        <a:pt x="78681" y="195333"/>
                        <a:pt x="66629" y="2124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0" name="Google Shape;1730;p23"/>
                <p:cNvSpPr/>
                <p:nvPr/>
              </p:nvSpPr>
              <p:spPr>
                <a:xfrm>
                  <a:off x="-3239089" y="2982298"/>
                  <a:ext cx="21425" cy="11664"/>
                </a:xfrm>
                <a:custGeom>
                  <a:rect b="b" l="l" r="r" t="t"/>
                  <a:pathLst>
                    <a:path extrusionOk="0" h="11664" w="21425">
                      <a:moveTo>
                        <a:pt x="0" y="6460"/>
                      </a:moveTo>
                      <a:cubicBezTo>
                        <a:pt x="7601" y="3173"/>
                        <a:pt x="9313" y="-1963"/>
                        <a:pt x="16503" y="776"/>
                      </a:cubicBezTo>
                      <a:cubicBezTo>
                        <a:pt x="23693" y="3515"/>
                        <a:pt x="20886" y="11664"/>
                        <a:pt x="20886" y="11664"/>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1" name="Google Shape;1731;p23"/>
                <p:cNvSpPr/>
                <p:nvPr/>
              </p:nvSpPr>
              <p:spPr>
                <a:xfrm>
                  <a:off x="-3238131" y="3008137"/>
                  <a:ext cx="32800" cy="16503"/>
                </a:xfrm>
                <a:custGeom>
                  <a:rect b="b" l="l" r="r" t="t"/>
                  <a:pathLst>
                    <a:path extrusionOk="0" h="16503" w="32800">
                      <a:moveTo>
                        <a:pt x="31705" y="16503"/>
                      </a:moveTo>
                      <a:cubicBezTo>
                        <a:pt x="26955" y="12490"/>
                        <a:pt x="21707" y="9108"/>
                        <a:pt x="16092" y="6437"/>
                      </a:cubicBezTo>
                      <a:cubicBezTo>
                        <a:pt x="10819" y="3835"/>
                        <a:pt x="0" y="0"/>
                        <a:pt x="0" y="0"/>
                      </a:cubicBezTo>
                      <a:cubicBezTo>
                        <a:pt x="7661" y="644"/>
                        <a:pt x="15183" y="2424"/>
                        <a:pt x="22324" y="5273"/>
                      </a:cubicBezTo>
                      <a:cubicBezTo>
                        <a:pt x="25978" y="6690"/>
                        <a:pt x="29486" y="8457"/>
                        <a:pt x="32801" y="10545"/>
                      </a:cubicBezTo>
                      <a:cubicBezTo>
                        <a:pt x="32779" y="12326"/>
                        <a:pt x="32526" y="14100"/>
                        <a:pt x="32047" y="1581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2" name="Google Shape;1732;p23"/>
                <p:cNvSpPr/>
                <p:nvPr/>
              </p:nvSpPr>
              <p:spPr>
                <a:xfrm>
                  <a:off x="-3219779" y="3031830"/>
                  <a:ext cx="21775" cy="12599"/>
                </a:xfrm>
                <a:custGeom>
                  <a:rect b="b" l="l" r="r" t="t"/>
                  <a:pathLst>
                    <a:path extrusionOk="0" h="12599" w="21775">
                      <a:moveTo>
                        <a:pt x="14380" y="3698"/>
                      </a:moveTo>
                      <a:cubicBezTo>
                        <a:pt x="16926" y="4766"/>
                        <a:pt x="19396" y="5999"/>
                        <a:pt x="21776" y="7395"/>
                      </a:cubicBezTo>
                      <a:cubicBezTo>
                        <a:pt x="21579" y="9176"/>
                        <a:pt x="21164" y="10922"/>
                        <a:pt x="20543" y="12600"/>
                      </a:cubicBezTo>
                      <a:cubicBezTo>
                        <a:pt x="14543" y="7156"/>
                        <a:pt x="7575" y="2876"/>
                        <a:pt x="0" y="0"/>
                      </a:cubicBezTo>
                      <a:cubicBezTo>
                        <a:pt x="4919" y="685"/>
                        <a:pt x="9743" y="1924"/>
                        <a:pt x="14380" y="369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3" name="Google Shape;1733;p23"/>
                <p:cNvSpPr/>
                <p:nvPr/>
              </p:nvSpPr>
              <p:spPr>
                <a:xfrm>
                  <a:off x="-3238131" y="3061222"/>
                  <a:ext cx="31612" cy="29087"/>
                </a:xfrm>
                <a:custGeom>
                  <a:rect b="b" l="l" r="r" t="t"/>
                  <a:pathLst>
                    <a:path extrusionOk="0" h="29087" w="31612">
                      <a:moveTo>
                        <a:pt x="0" y="29088"/>
                      </a:moveTo>
                      <a:cubicBezTo>
                        <a:pt x="4408" y="20206"/>
                        <a:pt x="9659" y="11770"/>
                        <a:pt x="15681" y="3888"/>
                      </a:cubicBezTo>
                      <a:cubicBezTo>
                        <a:pt x="19707" y="-645"/>
                        <a:pt x="26547" y="-1303"/>
                        <a:pt x="31363" y="2382"/>
                      </a:cubicBezTo>
                      <a:cubicBezTo>
                        <a:pt x="33349" y="5463"/>
                        <a:pt x="22940" y="5052"/>
                        <a:pt x="19927" y="6422"/>
                      </a:cubicBezTo>
                      <a:cubicBezTo>
                        <a:pt x="12144" y="12893"/>
                        <a:pt x="5421" y="20542"/>
                        <a:pt x="0" y="29088"/>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4" name="Google Shape;1734;p23"/>
                <p:cNvSpPr/>
                <p:nvPr/>
              </p:nvSpPr>
              <p:spPr>
                <a:xfrm>
                  <a:off x="-3262303" y="2938701"/>
                  <a:ext cx="71284" cy="48002"/>
                </a:xfrm>
                <a:custGeom>
                  <a:rect b="b" l="l" r="r" t="t"/>
                  <a:pathLst>
                    <a:path extrusionOk="0" h="48002" w="71284">
                      <a:moveTo>
                        <a:pt x="0" y="46359"/>
                      </a:moveTo>
                      <a:cubicBezTo>
                        <a:pt x="0" y="46359"/>
                        <a:pt x="5889" y="38073"/>
                        <a:pt x="16366" y="24857"/>
                      </a:cubicBezTo>
                      <a:cubicBezTo>
                        <a:pt x="26843" y="11641"/>
                        <a:pt x="26295" y="13558"/>
                        <a:pt x="36498" y="11573"/>
                      </a:cubicBezTo>
                      <a:cubicBezTo>
                        <a:pt x="46702" y="9587"/>
                        <a:pt x="66081" y="6094"/>
                        <a:pt x="71285" y="0"/>
                      </a:cubicBezTo>
                      <a:cubicBezTo>
                        <a:pt x="70413" y="1191"/>
                        <a:pt x="69451" y="2315"/>
                        <a:pt x="68409" y="3355"/>
                      </a:cubicBezTo>
                      <a:cubicBezTo>
                        <a:pt x="61561" y="10203"/>
                        <a:pt x="46770" y="12189"/>
                        <a:pt x="42251" y="13558"/>
                      </a:cubicBezTo>
                      <a:cubicBezTo>
                        <a:pt x="37731" y="14928"/>
                        <a:pt x="27733" y="19311"/>
                        <a:pt x="27733" y="19311"/>
                      </a:cubicBezTo>
                      <a:lnTo>
                        <a:pt x="8217" y="48003"/>
                      </a:ln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5" name="Google Shape;1735;p23"/>
                <p:cNvSpPr/>
                <p:nvPr/>
              </p:nvSpPr>
              <p:spPr>
                <a:xfrm>
                  <a:off x="-3518258" y="3093391"/>
                  <a:ext cx="228084" cy="307806"/>
                </a:xfrm>
                <a:custGeom>
                  <a:rect b="b" l="l" r="r" t="t"/>
                  <a:pathLst>
                    <a:path extrusionOk="0" h="307806" w="228084">
                      <a:moveTo>
                        <a:pt x="161525" y="0"/>
                      </a:moveTo>
                      <a:cubicBezTo>
                        <a:pt x="127217" y="41429"/>
                        <a:pt x="34705" y="140721"/>
                        <a:pt x="13066" y="180643"/>
                      </a:cubicBezTo>
                      <a:cubicBezTo>
                        <a:pt x="-1725" y="208034"/>
                        <a:pt x="-5423" y="271787"/>
                        <a:pt x="9642" y="294932"/>
                      </a:cubicBezTo>
                      <a:cubicBezTo>
                        <a:pt x="24707" y="318078"/>
                        <a:pt x="67916" y="308628"/>
                        <a:pt x="102908" y="277676"/>
                      </a:cubicBezTo>
                      <a:cubicBezTo>
                        <a:pt x="133038" y="251175"/>
                        <a:pt x="158238" y="187423"/>
                        <a:pt x="180151" y="142022"/>
                      </a:cubicBezTo>
                      <a:cubicBezTo>
                        <a:pt x="202063" y="96622"/>
                        <a:pt x="228085" y="45469"/>
                        <a:pt x="228085" y="45469"/>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6" name="Google Shape;1736;p23"/>
                <p:cNvSpPr/>
                <p:nvPr/>
              </p:nvSpPr>
              <p:spPr>
                <a:xfrm>
                  <a:off x="-3356734" y="2925571"/>
                  <a:ext cx="169251" cy="213632"/>
                </a:xfrm>
                <a:custGeom>
                  <a:rect b="b" l="l" r="r" t="t"/>
                  <a:pathLst>
                    <a:path extrusionOk="0" h="213632" w="169251">
                      <a:moveTo>
                        <a:pt x="0" y="167821"/>
                      </a:moveTo>
                      <a:cubicBezTo>
                        <a:pt x="7857" y="157337"/>
                        <a:pt x="14734" y="146148"/>
                        <a:pt x="20543" y="134404"/>
                      </a:cubicBezTo>
                      <a:cubicBezTo>
                        <a:pt x="23332" y="128488"/>
                        <a:pt x="25622" y="122352"/>
                        <a:pt x="27391" y="116052"/>
                      </a:cubicBezTo>
                      <a:cubicBezTo>
                        <a:pt x="28878" y="109643"/>
                        <a:pt x="30965" y="103377"/>
                        <a:pt x="33622" y="97358"/>
                      </a:cubicBezTo>
                      <a:cubicBezTo>
                        <a:pt x="39389" y="85545"/>
                        <a:pt x="46414" y="74384"/>
                        <a:pt x="54576" y="64078"/>
                      </a:cubicBezTo>
                      <a:cubicBezTo>
                        <a:pt x="62350" y="53532"/>
                        <a:pt x="70838" y="43535"/>
                        <a:pt x="79982" y="34153"/>
                      </a:cubicBezTo>
                      <a:cubicBezTo>
                        <a:pt x="84433" y="29360"/>
                        <a:pt x="88610" y="24361"/>
                        <a:pt x="92787" y="19294"/>
                      </a:cubicBezTo>
                      <a:cubicBezTo>
                        <a:pt x="96760" y="13850"/>
                        <a:pt x="102233" y="9686"/>
                        <a:pt x="108537" y="7310"/>
                      </a:cubicBezTo>
                      <a:cubicBezTo>
                        <a:pt x="114911" y="5619"/>
                        <a:pt x="121382" y="4311"/>
                        <a:pt x="127916" y="3407"/>
                      </a:cubicBezTo>
                      <a:cubicBezTo>
                        <a:pt x="134353" y="2311"/>
                        <a:pt x="140790" y="1147"/>
                        <a:pt x="147363" y="462"/>
                      </a:cubicBezTo>
                      <a:cubicBezTo>
                        <a:pt x="150656" y="51"/>
                        <a:pt x="153977" y="-86"/>
                        <a:pt x="157293" y="51"/>
                      </a:cubicBezTo>
                      <a:cubicBezTo>
                        <a:pt x="160794" y="58"/>
                        <a:pt x="164209" y="1133"/>
                        <a:pt x="167085" y="3133"/>
                      </a:cubicBezTo>
                      <a:cubicBezTo>
                        <a:pt x="168646" y="4352"/>
                        <a:pt x="169454" y="6303"/>
                        <a:pt x="169208" y="8269"/>
                      </a:cubicBezTo>
                      <a:cubicBezTo>
                        <a:pt x="168906" y="10049"/>
                        <a:pt x="168208" y="11734"/>
                        <a:pt x="167153" y="13199"/>
                      </a:cubicBezTo>
                      <a:cubicBezTo>
                        <a:pt x="165202" y="15959"/>
                        <a:pt x="162708" y="18287"/>
                        <a:pt x="159826" y="20047"/>
                      </a:cubicBezTo>
                      <a:cubicBezTo>
                        <a:pt x="153973" y="23231"/>
                        <a:pt x="147633" y="25429"/>
                        <a:pt x="141063" y="26552"/>
                      </a:cubicBezTo>
                      <a:cubicBezTo>
                        <a:pt x="134761" y="28237"/>
                        <a:pt x="128638" y="30531"/>
                        <a:pt x="122780" y="33400"/>
                      </a:cubicBezTo>
                      <a:lnTo>
                        <a:pt x="123259" y="33058"/>
                      </a:lnTo>
                      <a:lnTo>
                        <a:pt x="104223" y="60859"/>
                      </a:lnTo>
                      <a:lnTo>
                        <a:pt x="103675" y="59490"/>
                      </a:lnTo>
                      <a:cubicBezTo>
                        <a:pt x="115316" y="61818"/>
                        <a:pt x="126957" y="64009"/>
                        <a:pt x="138393" y="67502"/>
                      </a:cubicBezTo>
                      <a:cubicBezTo>
                        <a:pt x="139871" y="67933"/>
                        <a:pt x="141294" y="68529"/>
                        <a:pt x="142638" y="69282"/>
                      </a:cubicBezTo>
                      <a:cubicBezTo>
                        <a:pt x="143986" y="70138"/>
                        <a:pt x="145150" y="71254"/>
                        <a:pt x="146062" y="72569"/>
                      </a:cubicBezTo>
                      <a:cubicBezTo>
                        <a:pt x="147800" y="75075"/>
                        <a:pt x="149161" y="77821"/>
                        <a:pt x="150102" y="80718"/>
                      </a:cubicBezTo>
                      <a:cubicBezTo>
                        <a:pt x="152290" y="86436"/>
                        <a:pt x="152789" y="92667"/>
                        <a:pt x="151540" y="98659"/>
                      </a:cubicBezTo>
                      <a:lnTo>
                        <a:pt x="151540" y="97837"/>
                      </a:lnTo>
                      <a:cubicBezTo>
                        <a:pt x="154730" y="100104"/>
                        <a:pt x="157258" y="103172"/>
                        <a:pt x="158868" y="106739"/>
                      </a:cubicBezTo>
                      <a:cubicBezTo>
                        <a:pt x="159667" y="108547"/>
                        <a:pt x="160064" y="110512"/>
                        <a:pt x="160032" y="112491"/>
                      </a:cubicBezTo>
                      <a:cubicBezTo>
                        <a:pt x="160046" y="114463"/>
                        <a:pt x="159674" y="116415"/>
                        <a:pt x="158936" y="118243"/>
                      </a:cubicBezTo>
                      <a:lnTo>
                        <a:pt x="158936" y="117559"/>
                      </a:lnTo>
                      <a:cubicBezTo>
                        <a:pt x="162715" y="122147"/>
                        <a:pt x="163854" y="128364"/>
                        <a:pt x="161949" y="133993"/>
                      </a:cubicBezTo>
                      <a:cubicBezTo>
                        <a:pt x="158982" y="138793"/>
                        <a:pt x="155491" y="143251"/>
                        <a:pt x="151540" y="147278"/>
                      </a:cubicBezTo>
                      <a:cubicBezTo>
                        <a:pt x="149623" y="149332"/>
                        <a:pt x="147706" y="151318"/>
                        <a:pt x="145651" y="153304"/>
                      </a:cubicBezTo>
                      <a:cubicBezTo>
                        <a:pt x="143767" y="155475"/>
                        <a:pt x="141429" y="157200"/>
                        <a:pt x="138804" y="158371"/>
                      </a:cubicBezTo>
                      <a:cubicBezTo>
                        <a:pt x="133388" y="159946"/>
                        <a:pt x="127799" y="160843"/>
                        <a:pt x="122164" y="161042"/>
                      </a:cubicBezTo>
                      <a:lnTo>
                        <a:pt x="122575" y="161042"/>
                      </a:lnTo>
                      <a:cubicBezTo>
                        <a:pt x="118969" y="166335"/>
                        <a:pt x="115083" y="171437"/>
                        <a:pt x="110933" y="176312"/>
                      </a:cubicBezTo>
                      <a:cubicBezTo>
                        <a:pt x="106977" y="181448"/>
                        <a:pt x="102374" y="186050"/>
                        <a:pt x="97238" y="190008"/>
                      </a:cubicBezTo>
                      <a:cubicBezTo>
                        <a:pt x="91965" y="193774"/>
                        <a:pt x="86008" y="196171"/>
                        <a:pt x="80803" y="199937"/>
                      </a:cubicBezTo>
                      <a:cubicBezTo>
                        <a:pt x="75748" y="203785"/>
                        <a:pt x="71333" y="208408"/>
                        <a:pt x="67724" y="213632"/>
                      </a:cubicBezTo>
                      <a:cubicBezTo>
                        <a:pt x="70986" y="208134"/>
                        <a:pt x="75100" y="203190"/>
                        <a:pt x="79913" y="198978"/>
                      </a:cubicBezTo>
                      <a:cubicBezTo>
                        <a:pt x="85049" y="195144"/>
                        <a:pt x="91006" y="192610"/>
                        <a:pt x="96142" y="188775"/>
                      </a:cubicBezTo>
                      <a:cubicBezTo>
                        <a:pt x="101290" y="184831"/>
                        <a:pt x="105896" y="180229"/>
                        <a:pt x="109838" y="175080"/>
                      </a:cubicBezTo>
                      <a:cubicBezTo>
                        <a:pt x="113883" y="170136"/>
                        <a:pt x="117678" y="164993"/>
                        <a:pt x="121205" y="159672"/>
                      </a:cubicBezTo>
                      <a:lnTo>
                        <a:pt x="121205" y="159672"/>
                      </a:lnTo>
                      <a:lnTo>
                        <a:pt x="121205" y="159672"/>
                      </a:lnTo>
                      <a:cubicBezTo>
                        <a:pt x="126748" y="159391"/>
                        <a:pt x="132239" y="158474"/>
                        <a:pt x="137571" y="156933"/>
                      </a:cubicBezTo>
                      <a:cubicBezTo>
                        <a:pt x="140046" y="155837"/>
                        <a:pt x="142228" y="154167"/>
                        <a:pt x="143939" y="152071"/>
                      </a:cubicBezTo>
                      <a:cubicBezTo>
                        <a:pt x="145925" y="150154"/>
                        <a:pt x="147911" y="148168"/>
                        <a:pt x="149760" y="146114"/>
                      </a:cubicBezTo>
                      <a:cubicBezTo>
                        <a:pt x="153602" y="142156"/>
                        <a:pt x="157000" y="137794"/>
                        <a:pt x="159895" y="133103"/>
                      </a:cubicBezTo>
                      <a:cubicBezTo>
                        <a:pt x="161539" y="127906"/>
                        <a:pt x="160430" y="122236"/>
                        <a:pt x="156950" y="118038"/>
                      </a:cubicBezTo>
                      <a:lnTo>
                        <a:pt x="156950" y="118038"/>
                      </a:lnTo>
                      <a:lnTo>
                        <a:pt x="156950" y="117696"/>
                      </a:lnTo>
                      <a:cubicBezTo>
                        <a:pt x="157571" y="116004"/>
                        <a:pt x="157896" y="114224"/>
                        <a:pt x="157909" y="112423"/>
                      </a:cubicBezTo>
                      <a:cubicBezTo>
                        <a:pt x="157887" y="110636"/>
                        <a:pt x="157515" y="108862"/>
                        <a:pt x="156813" y="107219"/>
                      </a:cubicBezTo>
                      <a:cubicBezTo>
                        <a:pt x="155282" y="103911"/>
                        <a:pt x="152923" y="101062"/>
                        <a:pt x="149966" y="98933"/>
                      </a:cubicBezTo>
                      <a:lnTo>
                        <a:pt x="149555" y="98933"/>
                      </a:lnTo>
                      <a:lnTo>
                        <a:pt x="149555" y="98385"/>
                      </a:lnTo>
                      <a:cubicBezTo>
                        <a:pt x="150716" y="92701"/>
                        <a:pt x="150217" y="86805"/>
                        <a:pt x="148117" y="81403"/>
                      </a:cubicBezTo>
                      <a:cubicBezTo>
                        <a:pt x="146131" y="76061"/>
                        <a:pt x="143323" y="70378"/>
                        <a:pt x="137366" y="69282"/>
                      </a:cubicBezTo>
                      <a:cubicBezTo>
                        <a:pt x="126067" y="65927"/>
                        <a:pt x="114357" y="63735"/>
                        <a:pt x="103127" y="61476"/>
                      </a:cubicBezTo>
                      <a:lnTo>
                        <a:pt x="101757" y="61476"/>
                      </a:lnTo>
                      <a:lnTo>
                        <a:pt x="102511" y="60311"/>
                      </a:lnTo>
                      <a:lnTo>
                        <a:pt x="121410" y="32441"/>
                      </a:lnTo>
                      <a:lnTo>
                        <a:pt x="121410" y="32441"/>
                      </a:lnTo>
                      <a:lnTo>
                        <a:pt x="121410" y="32441"/>
                      </a:lnTo>
                      <a:cubicBezTo>
                        <a:pt x="127358" y="29558"/>
                        <a:pt x="133574" y="27264"/>
                        <a:pt x="139968" y="25593"/>
                      </a:cubicBezTo>
                      <a:cubicBezTo>
                        <a:pt x="146322" y="24498"/>
                        <a:pt x="152468" y="22416"/>
                        <a:pt x="158183" y="19430"/>
                      </a:cubicBezTo>
                      <a:cubicBezTo>
                        <a:pt x="160952" y="17691"/>
                        <a:pt x="163293" y="15349"/>
                        <a:pt x="165031" y="12583"/>
                      </a:cubicBezTo>
                      <a:cubicBezTo>
                        <a:pt x="166879" y="10118"/>
                        <a:pt x="167770" y="6831"/>
                        <a:pt x="165031" y="5050"/>
                      </a:cubicBezTo>
                      <a:cubicBezTo>
                        <a:pt x="159388" y="2188"/>
                        <a:pt x="152928" y="1366"/>
                        <a:pt x="146747" y="2722"/>
                      </a:cubicBezTo>
                      <a:cubicBezTo>
                        <a:pt x="139899" y="3407"/>
                        <a:pt x="133805" y="4434"/>
                        <a:pt x="127368" y="5530"/>
                      </a:cubicBezTo>
                      <a:cubicBezTo>
                        <a:pt x="120933" y="6420"/>
                        <a:pt x="114554" y="7680"/>
                        <a:pt x="108263" y="9296"/>
                      </a:cubicBezTo>
                      <a:cubicBezTo>
                        <a:pt x="102212" y="11549"/>
                        <a:pt x="96952" y="15527"/>
                        <a:pt x="93129" y="20732"/>
                      </a:cubicBezTo>
                      <a:cubicBezTo>
                        <a:pt x="88952" y="25730"/>
                        <a:pt x="84707" y="30798"/>
                        <a:pt x="80256" y="35591"/>
                      </a:cubicBezTo>
                      <a:cubicBezTo>
                        <a:pt x="71032" y="44863"/>
                        <a:pt x="62495" y="54799"/>
                        <a:pt x="54713" y="65310"/>
                      </a:cubicBezTo>
                      <a:cubicBezTo>
                        <a:pt x="46562" y="75500"/>
                        <a:pt x="39536" y="86545"/>
                        <a:pt x="33759" y="98248"/>
                      </a:cubicBezTo>
                      <a:cubicBezTo>
                        <a:pt x="31025" y="104192"/>
                        <a:pt x="28870" y="110382"/>
                        <a:pt x="27322" y="116737"/>
                      </a:cubicBezTo>
                      <a:cubicBezTo>
                        <a:pt x="25560" y="123037"/>
                        <a:pt x="23269" y="129172"/>
                        <a:pt x="20475" y="135089"/>
                      </a:cubicBezTo>
                      <a:cubicBezTo>
                        <a:pt x="14638" y="146586"/>
                        <a:pt x="7786" y="157543"/>
                        <a:pt x="0" y="167821"/>
                      </a:cubicBezTo>
                      <a:close/>
                    </a:path>
                  </a:pathLst>
                </a:custGeom>
                <a:solidFill>
                  <a:srgbClr val="874C4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37" name="Google Shape;1737;p23"/>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8" name="Google Shape;1738;p23"/>
              <p:cNvSpPr/>
              <p:nvPr/>
            </p:nvSpPr>
            <p:spPr>
              <a:xfrm>
                <a:off x="-3037150" y="3196382"/>
                <a:ext cx="353274" cy="438734"/>
              </a:xfrm>
              <a:custGeom>
                <a:rect b="b" l="l" r="r" t="t"/>
                <a:pathLst>
                  <a:path extrusionOk="0" h="438734" w="353274">
                    <a:moveTo>
                      <a:pt x="346975" y="0"/>
                    </a:moveTo>
                    <a:lnTo>
                      <a:pt x="71490" y="101620"/>
                    </a:lnTo>
                    <a:lnTo>
                      <a:pt x="0" y="432229"/>
                    </a:lnTo>
                    <a:lnTo>
                      <a:pt x="6300" y="438735"/>
                    </a:lnTo>
                    <a:lnTo>
                      <a:pt x="268089" y="336635"/>
                    </a:lnTo>
                    <a:lnTo>
                      <a:pt x="353275" y="6437"/>
                    </a:lnTo>
                    <a:lnTo>
                      <a:pt x="346975" y="0"/>
                    </a:lnTo>
                    <a:close/>
                  </a:path>
                </a:pathLst>
              </a:custGeom>
              <a:solidFill>
                <a:srgbClr val="FFFFFF">
                  <a:alpha val="2392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9" name="Google Shape;1739;p23"/>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0" name="Google Shape;1740;p23"/>
              <p:cNvSpPr/>
              <p:nvPr/>
            </p:nvSpPr>
            <p:spPr>
              <a:xfrm>
                <a:off x="-3037150" y="3298002"/>
                <a:ext cx="77790" cy="337114"/>
              </a:xfrm>
              <a:custGeom>
                <a:rect b="b" l="l" r="r" t="t"/>
                <a:pathLst>
                  <a:path extrusionOk="0" h="337114" w="77790">
                    <a:moveTo>
                      <a:pt x="77790" y="6505"/>
                    </a:moveTo>
                    <a:lnTo>
                      <a:pt x="6300" y="337114"/>
                    </a:lnTo>
                    <a:lnTo>
                      <a:pt x="0" y="330609"/>
                    </a:lnTo>
                    <a:lnTo>
                      <a:pt x="71490" y="0"/>
                    </a:lnTo>
                    <a:lnTo>
                      <a:pt x="77790" y="6505"/>
                    </a:lnTo>
                    <a:close/>
                  </a:path>
                </a:pathLst>
              </a:custGeom>
              <a:solidFill>
                <a:srgbClr val="000000">
                  <a:alpha val="34117"/>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1" name="Google Shape;1741;p23"/>
              <p:cNvSpPr/>
              <p:nvPr/>
            </p:nvSpPr>
            <p:spPr>
              <a:xfrm>
                <a:off x="-3030851" y="3202819"/>
                <a:ext cx="346975" cy="432297"/>
              </a:xfrm>
              <a:custGeom>
                <a:rect b="b" l="l" r="r" t="t"/>
                <a:pathLst>
                  <a:path extrusionOk="0" h="432297" w="346975">
                    <a:moveTo>
                      <a:pt x="346975" y="0"/>
                    </a:moveTo>
                    <a:lnTo>
                      <a:pt x="71490" y="101689"/>
                    </a:lnTo>
                    <a:lnTo>
                      <a:pt x="0" y="432298"/>
                    </a:lnTo>
                    <a:lnTo>
                      <a:pt x="261789" y="330198"/>
                    </a:lnTo>
                    <a:lnTo>
                      <a:pt x="346975" y="0"/>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2" name="Google Shape;1742;p23"/>
              <p:cNvSpPr/>
              <p:nvPr/>
            </p:nvSpPr>
            <p:spPr>
              <a:xfrm>
                <a:off x="-2811174" y="3465224"/>
                <a:ext cx="59712" cy="19557"/>
              </a:xfrm>
              <a:custGeom>
                <a:rect b="b" l="l" r="r" t="t"/>
                <a:pathLst>
                  <a:path extrusionOk="0" h="19557" w="59712">
                    <a:moveTo>
                      <a:pt x="0" y="1712"/>
                    </a:moveTo>
                    <a:cubicBezTo>
                      <a:pt x="2671" y="8149"/>
                      <a:pt x="24104" y="22255"/>
                      <a:pt x="54782" y="19105"/>
                    </a:cubicBezTo>
                    <a:lnTo>
                      <a:pt x="5971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3" name="Google Shape;1743;p23"/>
              <p:cNvSpPr/>
              <p:nvPr/>
            </p:nvSpPr>
            <p:spPr>
              <a:xfrm>
                <a:off x="-2894648" y="3257412"/>
                <a:ext cx="130508" cy="61886"/>
              </a:xfrm>
              <a:custGeom>
                <a:rect b="b" l="l" r="r" t="t"/>
                <a:pathLst>
                  <a:path extrusionOk="0" h="61886" w="130508">
                    <a:moveTo>
                      <a:pt x="128327" y="14089"/>
                    </a:moveTo>
                    <a:lnTo>
                      <a:pt x="130449" y="3064"/>
                    </a:lnTo>
                    <a:cubicBezTo>
                      <a:pt x="131614" y="-3099"/>
                      <a:pt x="115384" y="325"/>
                      <a:pt x="94225" y="10734"/>
                    </a:cubicBezTo>
                    <a:lnTo>
                      <a:pt x="44510" y="26552"/>
                    </a:lnTo>
                    <a:cubicBezTo>
                      <a:pt x="23351" y="36960"/>
                      <a:pt x="3424" y="44698"/>
                      <a:pt x="2123" y="50793"/>
                    </a:cubicBezTo>
                    <a:lnTo>
                      <a:pt x="0" y="618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4" name="Google Shape;1744;p23"/>
              <p:cNvSpPr/>
              <p:nvPr/>
            </p:nvSpPr>
            <p:spPr>
              <a:xfrm>
                <a:off x="-2892183" y="3216244"/>
                <a:ext cx="141671" cy="63200"/>
              </a:xfrm>
              <a:custGeom>
                <a:rect b="b" l="l" r="r" t="t"/>
                <a:pathLst>
                  <a:path extrusionOk="0" h="63200" w="141671">
                    <a:moveTo>
                      <a:pt x="141611" y="5063"/>
                    </a:moveTo>
                    <a:cubicBezTo>
                      <a:pt x="142364" y="1228"/>
                      <a:pt x="135996" y="2118"/>
                      <a:pt x="127231" y="4584"/>
                    </a:cubicBezTo>
                    <a:lnTo>
                      <a:pt x="111344" y="10267"/>
                    </a:lnTo>
                    <a:cubicBezTo>
                      <a:pt x="111344" y="10267"/>
                      <a:pt x="116685" y="-8701"/>
                      <a:pt x="80050" y="4926"/>
                    </a:cubicBezTo>
                    <a:cubicBezTo>
                      <a:pt x="33143" y="22319"/>
                      <a:pt x="38073" y="37521"/>
                      <a:pt x="38073" y="37521"/>
                    </a:cubicBezTo>
                    <a:cubicBezTo>
                      <a:pt x="31609" y="40418"/>
                      <a:pt x="24974" y="42931"/>
                      <a:pt x="18215" y="45054"/>
                    </a:cubicBezTo>
                    <a:cubicBezTo>
                      <a:pt x="4519" y="49710"/>
                      <a:pt x="3013" y="52449"/>
                      <a:pt x="1917" y="56353"/>
                    </a:cubicBezTo>
                    <a:lnTo>
                      <a:pt x="0" y="63200"/>
                    </a:lnTo>
                    <a:lnTo>
                      <a:pt x="140242" y="11637"/>
                    </a:lnTo>
                    <a:cubicBezTo>
                      <a:pt x="140242" y="11637"/>
                      <a:pt x="140858" y="8898"/>
                      <a:pt x="141611" y="5063"/>
                    </a:cubicBezTo>
                    <a:close/>
                  </a:path>
                </a:pathLst>
              </a:custGeom>
              <a:solidFill>
                <a:srgbClr val="37474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5" name="Google Shape;1745;p23"/>
              <p:cNvSpPr/>
              <p:nvPr/>
            </p:nvSpPr>
            <p:spPr>
              <a:xfrm>
                <a:off x="-2878008" y="3231990"/>
                <a:ext cx="115658" cy="74571"/>
              </a:xfrm>
              <a:custGeom>
                <a:rect b="b" l="l" r="r" t="t"/>
                <a:pathLst>
                  <a:path extrusionOk="0" h="74571" w="115658">
                    <a:moveTo>
                      <a:pt x="112919" y="10751"/>
                    </a:moveTo>
                    <a:cubicBezTo>
                      <a:pt x="99909" y="16845"/>
                      <a:pt x="94499" y="19858"/>
                      <a:pt x="92376" y="29240"/>
                    </a:cubicBezTo>
                    <a:cubicBezTo>
                      <a:pt x="90253" y="40059"/>
                      <a:pt x="89842" y="44510"/>
                      <a:pt x="89842" y="44510"/>
                    </a:cubicBezTo>
                    <a:lnTo>
                      <a:pt x="16777" y="74572"/>
                    </a:lnTo>
                    <a:cubicBezTo>
                      <a:pt x="16777" y="74572"/>
                      <a:pt x="20543" y="58685"/>
                      <a:pt x="21433" y="53412"/>
                    </a:cubicBezTo>
                    <a:cubicBezTo>
                      <a:pt x="22324" y="48140"/>
                      <a:pt x="12600" y="48208"/>
                      <a:pt x="0" y="54303"/>
                    </a:cubicBezTo>
                    <a:lnTo>
                      <a:pt x="2808" y="41086"/>
                    </a:lnTo>
                    <a:lnTo>
                      <a:pt x="115658" y="0"/>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6" name="Google Shape;1746;p23"/>
              <p:cNvSpPr/>
              <p:nvPr/>
            </p:nvSpPr>
            <p:spPr>
              <a:xfrm>
                <a:off x="-2890882" y="3257549"/>
                <a:ext cx="130508" cy="61886"/>
              </a:xfrm>
              <a:custGeom>
                <a:rect b="b" l="l" r="r" t="t"/>
                <a:pathLst>
                  <a:path extrusionOk="0" h="61886" w="130508">
                    <a:moveTo>
                      <a:pt x="128327" y="14089"/>
                    </a:moveTo>
                    <a:lnTo>
                      <a:pt x="130449" y="3064"/>
                    </a:lnTo>
                    <a:cubicBezTo>
                      <a:pt x="131613" y="-3099"/>
                      <a:pt x="115453" y="325"/>
                      <a:pt x="94293" y="10734"/>
                    </a:cubicBezTo>
                    <a:lnTo>
                      <a:pt x="44510" y="26552"/>
                    </a:lnTo>
                    <a:cubicBezTo>
                      <a:pt x="23351" y="36892"/>
                      <a:pt x="3424" y="44698"/>
                      <a:pt x="2123" y="50793"/>
                    </a:cubicBezTo>
                    <a:lnTo>
                      <a:pt x="0" y="61886"/>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7" name="Google Shape;1747;p23"/>
              <p:cNvSpPr/>
              <p:nvPr/>
            </p:nvSpPr>
            <p:spPr>
              <a:xfrm>
                <a:off x="-2837066" y="3309633"/>
                <a:ext cx="145940" cy="167294"/>
              </a:xfrm>
              <a:custGeom>
                <a:rect b="b" l="l" r="r" t="t"/>
                <a:pathLst>
                  <a:path extrusionOk="0" h="167294" w="145940">
                    <a:moveTo>
                      <a:pt x="124020" y="6652"/>
                    </a:moveTo>
                    <a:cubicBezTo>
                      <a:pt x="124020" y="6652"/>
                      <a:pt x="114707" y="42945"/>
                      <a:pt x="112242" y="52121"/>
                    </a:cubicBezTo>
                    <a:cubicBezTo>
                      <a:pt x="109776" y="61297"/>
                      <a:pt x="64787" y="82868"/>
                      <a:pt x="42121" y="86360"/>
                    </a:cubicBezTo>
                    <a:cubicBezTo>
                      <a:pt x="-1226" y="92386"/>
                      <a:pt x="-5814" y="101904"/>
                      <a:pt x="4869" y="132582"/>
                    </a:cubicBezTo>
                    <a:cubicBezTo>
                      <a:pt x="14867" y="160863"/>
                      <a:pt x="43353" y="171203"/>
                      <a:pt x="82454" y="165999"/>
                    </a:cubicBezTo>
                    <a:cubicBezTo>
                      <a:pt x="107503" y="160788"/>
                      <a:pt x="127793" y="142457"/>
                      <a:pt x="135524" y="118065"/>
                    </a:cubicBezTo>
                    <a:cubicBezTo>
                      <a:pt x="147713" y="81566"/>
                      <a:pt x="140317" y="42740"/>
                      <a:pt x="145042" y="21580"/>
                    </a:cubicBezTo>
                    <a:cubicBezTo>
                      <a:pt x="149767" y="421"/>
                      <a:pt x="134839" y="-6427"/>
                      <a:pt x="124020" y="6652"/>
                    </a:cubicBezTo>
                    <a:close/>
                  </a:path>
                </a:pathLst>
              </a:custGeom>
              <a:solidFill>
                <a:srgbClr val="9E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7B93"/>
        </a:solidFill>
      </p:bgPr>
    </p:bg>
    <p:spTree>
      <p:nvGrpSpPr>
        <p:cNvPr id="1752" name="Shape 1752"/>
        <p:cNvGrpSpPr/>
        <p:nvPr/>
      </p:nvGrpSpPr>
      <p:grpSpPr>
        <a:xfrm>
          <a:off x="0" y="0"/>
          <a:ext cx="0" cy="0"/>
          <a:chOff x="0" y="0"/>
          <a:chExt cx="0" cy="0"/>
        </a:xfrm>
      </p:grpSpPr>
      <p:sp>
        <p:nvSpPr>
          <p:cNvPr id="1753" name="Google Shape;1753;p24"/>
          <p:cNvSpPr/>
          <p:nvPr/>
        </p:nvSpPr>
        <p:spPr>
          <a:xfrm>
            <a:off x="4618299" y="130088"/>
            <a:ext cx="7573701" cy="440945"/>
          </a:xfrm>
          <a:prstGeom prst="rect">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4" name="Google Shape;1754;p24"/>
          <p:cNvSpPr/>
          <p:nvPr/>
        </p:nvSpPr>
        <p:spPr>
          <a:xfrm>
            <a:off x="-11575" y="-49066"/>
            <a:ext cx="74396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5" name="Google Shape;1755;p2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756" name="Google Shape;1756;p24"/>
          <p:cNvSpPr txBox="1"/>
          <p:nvPr/>
        </p:nvSpPr>
        <p:spPr>
          <a:xfrm>
            <a:off x="358815" y="130088"/>
            <a:ext cx="69130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KESESUAIAN ANTAR DOKUMEN </a:t>
            </a:r>
            <a:endParaRPr b="0" i="0" sz="1400" u="none" cap="none" strike="noStrike">
              <a:solidFill>
                <a:srgbClr val="000000"/>
              </a:solidFill>
              <a:latin typeface="Arial"/>
              <a:ea typeface="Arial"/>
              <a:cs typeface="Arial"/>
              <a:sym typeface="Arial"/>
            </a:endParaRPr>
          </a:p>
        </p:txBody>
      </p:sp>
      <p:sp>
        <p:nvSpPr>
          <p:cNvPr id="1757" name="Google Shape;1757;p24"/>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139</a:t>
            </a:r>
            <a:endParaRPr b="0" i="0" sz="1400" u="none" cap="none" strike="noStrike">
              <a:solidFill>
                <a:srgbClr val="000000"/>
              </a:solidFill>
              <a:latin typeface="Arial"/>
              <a:ea typeface="Arial"/>
              <a:cs typeface="Arial"/>
              <a:sym typeface="Arial"/>
            </a:endParaRPr>
          </a:p>
        </p:txBody>
      </p:sp>
      <p:grpSp>
        <p:nvGrpSpPr>
          <p:cNvPr id="1758" name="Google Shape;1758;p24"/>
          <p:cNvGrpSpPr/>
          <p:nvPr/>
        </p:nvGrpSpPr>
        <p:grpSpPr>
          <a:xfrm flipH="1">
            <a:off x="9630298" y="2339609"/>
            <a:ext cx="2554203" cy="3913933"/>
            <a:chOff x="-3952066" y="2305698"/>
            <a:chExt cx="1367390" cy="2520522"/>
          </a:xfrm>
        </p:grpSpPr>
        <p:sp>
          <p:nvSpPr>
            <p:cNvPr id="1759" name="Google Shape;1759;p24"/>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0" name="Google Shape;1760;p24"/>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1" name="Google Shape;1761;p24"/>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2" name="Google Shape;1762;p24"/>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3" name="Google Shape;1763;p24"/>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4" name="Google Shape;1764;p24"/>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5" name="Google Shape;1765;p24"/>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6" name="Google Shape;1766;p24"/>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7" name="Google Shape;1767;p24"/>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8" name="Google Shape;1768;p24"/>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9" name="Google Shape;1769;p24"/>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0" name="Google Shape;1770;p24"/>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1" name="Google Shape;1771;p24"/>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2" name="Google Shape;1772;p24"/>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3" name="Google Shape;1773;p24"/>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4" name="Google Shape;1774;p24"/>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5" name="Google Shape;1775;p24"/>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6" name="Google Shape;1776;p24"/>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7" name="Google Shape;1777;p24"/>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8" name="Google Shape;1778;p24"/>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9" name="Google Shape;1779;p24"/>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0" name="Google Shape;1780;p24"/>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1" name="Google Shape;1781;p24"/>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2" name="Google Shape;1782;p24"/>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3" name="Google Shape;1783;p24"/>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4" name="Google Shape;1784;p24"/>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5" name="Google Shape;1785;p24"/>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6" name="Google Shape;1786;p24"/>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7" name="Google Shape;1787;p24"/>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8" name="Google Shape;1788;p24"/>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9" name="Google Shape;1789;p24"/>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0" name="Google Shape;1790;p24"/>
            <p:cNvSpPr/>
            <p:nvPr/>
          </p:nvSpPr>
          <p:spPr>
            <a:xfrm>
              <a:off x="-3725569"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1" name="Google Shape;1791;p24"/>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2" name="Google Shape;1792;p24"/>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3" name="Google Shape;1793;p24"/>
            <p:cNvSpPr/>
            <p:nvPr/>
          </p:nvSpPr>
          <p:spPr>
            <a:xfrm>
              <a:off x="-3932584"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4" name="Google Shape;1794;p24"/>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5" name="Google Shape;1795;p24"/>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6" name="Google Shape;1796;p24"/>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97" name="Google Shape;1797;p24"/>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98" name="Google Shape;1798;p24"/>
          <p:cNvSpPr txBox="1"/>
          <p:nvPr/>
        </p:nvSpPr>
        <p:spPr>
          <a:xfrm>
            <a:off x="591847" y="1691192"/>
            <a:ext cx="9435337" cy="456778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Pengawas memeriksa kesesuaian daftar </a:t>
            </a:r>
            <a:r>
              <a:rPr b="1" i="0" lang="en-US" sz="1600" u="none" cap="none" strike="noStrike">
                <a:solidFill>
                  <a:schemeClr val="lt1"/>
                </a:solidFill>
                <a:latin typeface="Calibri"/>
                <a:ea typeface="Calibri"/>
                <a:cs typeface="Calibri"/>
                <a:sym typeface="Calibri"/>
              </a:rPr>
              <a:t>REGSOSEK22-VK1 </a:t>
            </a:r>
            <a:r>
              <a:rPr b="0" i="0" lang="en-US" sz="1600" u="none" cap="none" strike="noStrike">
                <a:solidFill>
                  <a:schemeClr val="lt1"/>
                </a:solidFill>
                <a:latin typeface="Calibri"/>
                <a:ea typeface="Calibri"/>
                <a:cs typeface="Calibri"/>
                <a:sym typeface="Calibri"/>
              </a:rPr>
              <a:t>dan</a:t>
            </a:r>
            <a:r>
              <a:rPr b="1" i="0" lang="en-US" sz="1600" u="none" cap="none" strike="noStrike">
                <a:solidFill>
                  <a:schemeClr val="lt1"/>
                </a:solidFill>
                <a:latin typeface="Calibri"/>
                <a:ea typeface="Calibri"/>
                <a:cs typeface="Calibri"/>
                <a:sym typeface="Calibri"/>
              </a:rPr>
              <a:t> REGSOSEK22-VK2 </a:t>
            </a:r>
            <a:r>
              <a:rPr b="0" i="0" lang="en-US" sz="1600" u="none" cap="none" strike="noStrike">
                <a:solidFill>
                  <a:schemeClr val="lt1"/>
                </a:solidFill>
                <a:latin typeface="Calibri"/>
                <a:ea typeface="Calibri"/>
                <a:cs typeface="Calibri"/>
                <a:sym typeface="Calibri"/>
              </a:rPr>
              <a:t>dengan</a:t>
            </a:r>
            <a:r>
              <a:rPr b="1" i="0" lang="en-US" sz="1600" u="none" cap="none" strike="noStrike">
                <a:solidFill>
                  <a:schemeClr val="lt1"/>
                </a:solidFill>
                <a:latin typeface="Calibri"/>
                <a:ea typeface="Calibri"/>
                <a:cs typeface="Calibri"/>
                <a:sym typeface="Calibri"/>
              </a:rPr>
              <a:t> REGSOSEK22-K </a:t>
            </a:r>
            <a:r>
              <a:rPr b="0" i="0" lang="en-US" sz="1600" u="none" cap="none" strike="noStrike">
                <a:solidFill>
                  <a:schemeClr val="lt1"/>
                </a:solidFill>
                <a:latin typeface="Calibri"/>
                <a:ea typeface="Calibri"/>
                <a:cs typeface="Calibri"/>
                <a:sym typeface="Calibri"/>
              </a:rPr>
              <a:t>dengan cara:</a:t>
            </a:r>
            <a:endParaRPr b="0" i="0" sz="1400" u="none" cap="none" strike="noStrike">
              <a:solidFill>
                <a:srgbClr val="000000"/>
              </a:solidFill>
              <a:latin typeface="Arial"/>
              <a:ea typeface="Arial"/>
              <a:cs typeface="Arial"/>
              <a:sym typeface="Arial"/>
            </a:endParaRPr>
          </a:p>
          <a:p>
            <a:pPr indent="-342900" lvl="1" marL="800100" marR="0" rtl="0" algn="just">
              <a:lnSpc>
                <a:spcPct val="114000"/>
              </a:lnSpc>
              <a:spcBef>
                <a:spcPts val="0"/>
              </a:spcBef>
              <a:spcAft>
                <a:spcPts val="0"/>
              </a:spcAft>
              <a:buClr>
                <a:schemeClr val="lt1"/>
              </a:buClr>
              <a:buSzPts val="1600"/>
              <a:buFont typeface="Calibri"/>
              <a:buAutoNum type="alphaLcPeriod"/>
            </a:pPr>
            <a:r>
              <a:rPr b="0" i="0" lang="en-US" sz="1600" u="none" cap="none" strike="noStrike">
                <a:solidFill>
                  <a:schemeClr val="lt1"/>
                </a:solidFill>
                <a:latin typeface="Calibri"/>
                <a:ea typeface="Calibri"/>
                <a:cs typeface="Calibri"/>
                <a:sym typeface="Calibri"/>
              </a:rPr>
              <a:t>Pastikan rincian 101, 102, 103, dan 104 REGSOSEK22-K setiap keluarga disalin dari Blok I rincian 1, 2, 3, dan 4 pada REGSOSEK22-VK1 atau REGSOSEK22-VK2.</a:t>
            </a:r>
            <a:endParaRPr b="0" i="0" sz="1400" u="none" cap="none" strike="noStrike">
              <a:solidFill>
                <a:srgbClr val="000000"/>
              </a:solidFill>
              <a:latin typeface="Arial"/>
              <a:ea typeface="Arial"/>
              <a:cs typeface="Arial"/>
              <a:sym typeface="Arial"/>
            </a:endParaRPr>
          </a:p>
          <a:p>
            <a:pPr indent="-342900" lvl="1" marL="800100" marR="0" rtl="0" algn="just">
              <a:lnSpc>
                <a:spcPct val="114000"/>
              </a:lnSpc>
              <a:spcBef>
                <a:spcPts val="0"/>
              </a:spcBef>
              <a:spcAft>
                <a:spcPts val="0"/>
              </a:spcAft>
              <a:buClr>
                <a:schemeClr val="lt1"/>
              </a:buClr>
              <a:buSzPts val="1600"/>
              <a:buFont typeface="Calibri"/>
              <a:buAutoNum type="alphaLcPeriod"/>
            </a:pPr>
            <a:r>
              <a:rPr b="0" i="0" lang="en-US" sz="1600" u="none" cap="none" strike="noStrike">
                <a:solidFill>
                  <a:schemeClr val="lt1"/>
                </a:solidFill>
                <a:latin typeface="Calibri"/>
                <a:ea typeface="Calibri"/>
                <a:cs typeface="Calibri"/>
                <a:sym typeface="Calibri"/>
              </a:rPr>
              <a:t>Pastikan rincian 105 dan 106 REGSOSEK22-K setiap keluarga disalin dari Blok I rincian 9 dan10 REGSOSEK-VK1 atau REGSOSEK-VK2</a:t>
            </a:r>
            <a:endParaRPr b="0" i="0" sz="1400" u="none" cap="none" strike="noStrike">
              <a:solidFill>
                <a:srgbClr val="000000"/>
              </a:solidFill>
              <a:latin typeface="Arial"/>
              <a:ea typeface="Arial"/>
              <a:cs typeface="Arial"/>
              <a:sym typeface="Arial"/>
            </a:endParaRPr>
          </a:p>
          <a:p>
            <a:pPr indent="-342900" lvl="1" marL="800100" marR="0" rtl="0" algn="just">
              <a:lnSpc>
                <a:spcPct val="114000"/>
              </a:lnSpc>
              <a:spcBef>
                <a:spcPts val="0"/>
              </a:spcBef>
              <a:spcAft>
                <a:spcPts val="0"/>
              </a:spcAft>
              <a:buClr>
                <a:schemeClr val="lt1"/>
              </a:buClr>
              <a:buSzPts val="1600"/>
              <a:buFont typeface="Calibri"/>
              <a:buAutoNum type="alphaLcPeriod"/>
            </a:pPr>
            <a:r>
              <a:rPr b="0" i="0" lang="en-US" sz="1600" u="none" cap="none" strike="noStrike">
                <a:solidFill>
                  <a:schemeClr val="lt1"/>
                </a:solidFill>
                <a:latin typeface="Calibri"/>
                <a:ea typeface="Calibri"/>
                <a:cs typeface="Calibri"/>
                <a:sym typeface="Calibri"/>
              </a:rPr>
              <a:t>Pastikan rincian 109 dan 110 REGSOSEK22-K setiap keluarga disalin dari Blok VA atau VB kolom (5) dan (6) REGSOSEK-VK1 atau REGSOSEK-VK2.</a:t>
            </a:r>
            <a:endParaRPr b="0" i="0" sz="1400" u="none" cap="none" strike="noStrike">
              <a:solidFill>
                <a:srgbClr val="000000"/>
              </a:solidFill>
              <a:latin typeface="Arial"/>
              <a:ea typeface="Arial"/>
              <a:cs typeface="Arial"/>
              <a:sym typeface="Arial"/>
            </a:endParaRPr>
          </a:p>
          <a:p>
            <a:pPr indent="-342900" lvl="1" marL="800100" marR="0" rtl="0" algn="just">
              <a:lnSpc>
                <a:spcPct val="114000"/>
              </a:lnSpc>
              <a:spcBef>
                <a:spcPts val="0"/>
              </a:spcBef>
              <a:spcAft>
                <a:spcPts val="0"/>
              </a:spcAft>
              <a:buClr>
                <a:schemeClr val="lt1"/>
              </a:buClr>
              <a:buSzPts val="1600"/>
              <a:buFont typeface="Calibri"/>
              <a:buAutoNum type="alphaLcPeriod"/>
            </a:pPr>
            <a:r>
              <a:rPr b="0" i="0" lang="en-US" sz="1600" u="none" cap="none" strike="noStrike">
                <a:solidFill>
                  <a:schemeClr val="lt1"/>
                </a:solidFill>
                <a:latin typeface="Calibri"/>
                <a:ea typeface="Calibri"/>
                <a:cs typeface="Calibri"/>
                <a:sym typeface="Calibri"/>
              </a:rPr>
              <a:t>Pastikan rincian 111 REGSOSEK22-K status kesejahteraan keluarga disalin dari REGSOSEK22-V1 atau REGSOSEK-V2 dengan ketentuan:</a:t>
            </a:r>
            <a:endParaRPr b="0" i="0" sz="1400" u="none" cap="none" strike="noStrike">
              <a:solidFill>
                <a:srgbClr val="000000"/>
              </a:solidFill>
              <a:latin typeface="Arial"/>
              <a:ea typeface="Arial"/>
              <a:cs typeface="Arial"/>
              <a:sym typeface="Arial"/>
            </a:endParaRPr>
          </a:p>
          <a:p>
            <a:pPr indent="-342900" lvl="2" marL="1257300" marR="0" rtl="0" algn="just">
              <a:lnSpc>
                <a:spcPct val="114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REGSOSEK22-VK1 atau REGSOSEK22-VK2 Blok VA atau Blok VB Kolom (7) ter-checklist (V), maka REGSOSEK22-K rincian 111 diisikan 1;</a:t>
            </a:r>
            <a:endParaRPr b="0" i="0" sz="1400" u="none" cap="none" strike="noStrike">
              <a:solidFill>
                <a:srgbClr val="000000"/>
              </a:solidFill>
              <a:latin typeface="Arial"/>
              <a:ea typeface="Arial"/>
              <a:cs typeface="Arial"/>
              <a:sym typeface="Arial"/>
            </a:endParaRPr>
          </a:p>
          <a:p>
            <a:pPr indent="-342900" lvl="2" marL="1257300" marR="0" rtl="0" algn="just">
              <a:lnSpc>
                <a:spcPct val="114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REGSOSEK22-VK1 atau REGSOSEK22-VK2 Blok VA atau Blok VB Kolom (8) ter-checklist (V), maka REGSOSEK22-K rincian 111 diisikan 2;</a:t>
            </a:r>
            <a:endParaRPr b="0" i="0" sz="1400" u="none" cap="none" strike="noStrike">
              <a:solidFill>
                <a:srgbClr val="000000"/>
              </a:solidFill>
              <a:latin typeface="Arial"/>
              <a:ea typeface="Arial"/>
              <a:cs typeface="Arial"/>
              <a:sym typeface="Arial"/>
            </a:endParaRPr>
          </a:p>
          <a:p>
            <a:pPr indent="-342900" lvl="2" marL="1257300" marR="0" rtl="0" algn="just">
              <a:lnSpc>
                <a:spcPct val="114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REGSOSEK22-VK1 atau REGSOSEK22-VK2 Blok VA atau Blok VB Kolom (9) ter-checklist (V), maka REGSOSEK22-K rincian 111 diisikan 3.</a:t>
            </a:r>
            <a:endParaRPr b="0" i="0" sz="1400" u="none" cap="none" strike="noStrike">
              <a:solidFill>
                <a:srgbClr val="000000"/>
              </a:solidFill>
              <a:latin typeface="Arial"/>
              <a:ea typeface="Arial"/>
              <a:cs typeface="Arial"/>
              <a:sym typeface="Arial"/>
            </a:endParaRPr>
          </a:p>
        </p:txBody>
      </p:sp>
      <p:sp>
        <p:nvSpPr>
          <p:cNvPr id="1799" name="Google Shape;1799;p24"/>
          <p:cNvSpPr/>
          <p:nvPr/>
        </p:nvSpPr>
        <p:spPr>
          <a:xfrm>
            <a:off x="358815" y="1276794"/>
            <a:ext cx="9867024" cy="5092845"/>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0" name="Google Shape;1800;p24"/>
          <p:cNvSpPr txBox="1"/>
          <p:nvPr/>
        </p:nvSpPr>
        <p:spPr>
          <a:xfrm>
            <a:off x="693031" y="1086968"/>
            <a:ext cx="9373468" cy="369291"/>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PEMERIKSAAN KESESUAIAN ANTARA REGSOSEK22-VK1/REGSOSEK22-VK2 DAN REGSOSEK22-K</a:t>
            </a:r>
            <a:r>
              <a:rPr b="0" i="0" lang="en-US" sz="1200" u="none" cap="none" strike="noStrike">
                <a:solidFill>
                  <a:schemeClr val="dk1"/>
                </a:solidFill>
                <a:latin typeface="Calibri"/>
                <a:ea typeface="Calibri"/>
                <a:cs typeface="Calibri"/>
                <a:sym typeface="Calibri"/>
              </a:rPr>
              <a:t> [1]</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7B93"/>
        </a:solidFill>
      </p:bgPr>
    </p:bg>
    <p:spTree>
      <p:nvGrpSpPr>
        <p:cNvPr id="1804" name="Shape 1804"/>
        <p:cNvGrpSpPr/>
        <p:nvPr/>
      </p:nvGrpSpPr>
      <p:grpSpPr>
        <a:xfrm>
          <a:off x="0" y="0"/>
          <a:ext cx="0" cy="0"/>
          <a:chOff x="0" y="0"/>
          <a:chExt cx="0" cy="0"/>
        </a:xfrm>
      </p:grpSpPr>
      <p:sp>
        <p:nvSpPr>
          <p:cNvPr id="1805" name="Google Shape;1805;p25"/>
          <p:cNvSpPr/>
          <p:nvPr/>
        </p:nvSpPr>
        <p:spPr>
          <a:xfrm>
            <a:off x="4618299" y="130088"/>
            <a:ext cx="7573701" cy="440945"/>
          </a:xfrm>
          <a:prstGeom prst="rect">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6" name="Google Shape;1806;p25"/>
          <p:cNvSpPr/>
          <p:nvPr/>
        </p:nvSpPr>
        <p:spPr>
          <a:xfrm>
            <a:off x="-11575" y="-49066"/>
            <a:ext cx="74396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7" name="Google Shape;1807;p2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08" name="Google Shape;1808;p25"/>
          <p:cNvSpPr txBox="1"/>
          <p:nvPr/>
        </p:nvSpPr>
        <p:spPr>
          <a:xfrm>
            <a:off x="358815" y="130088"/>
            <a:ext cx="69130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KESESUAIAN ANTAR DOKUMEN </a:t>
            </a:r>
            <a:endParaRPr b="0" i="0" sz="1400" u="none" cap="none" strike="noStrike">
              <a:solidFill>
                <a:srgbClr val="000000"/>
              </a:solidFill>
              <a:latin typeface="Arial"/>
              <a:ea typeface="Arial"/>
              <a:cs typeface="Arial"/>
              <a:sym typeface="Arial"/>
            </a:endParaRPr>
          </a:p>
        </p:txBody>
      </p:sp>
      <p:sp>
        <p:nvSpPr>
          <p:cNvPr id="1809" name="Google Shape;1809;p25"/>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140</a:t>
            </a:r>
            <a:endParaRPr b="0" i="0" sz="1400" u="none" cap="none" strike="noStrike">
              <a:solidFill>
                <a:srgbClr val="000000"/>
              </a:solidFill>
              <a:latin typeface="Arial"/>
              <a:ea typeface="Arial"/>
              <a:cs typeface="Arial"/>
              <a:sym typeface="Arial"/>
            </a:endParaRPr>
          </a:p>
        </p:txBody>
      </p:sp>
      <p:grpSp>
        <p:nvGrpSpPr>
          <p:cNvPr id="1810" name="Google Shape;1810;p25"/>
          <p:cNvGrpSpPr/>
          <p:nvPr/>
        </p:nvGrpSpPr>
        <p:grpSpPr>
          <a:xfrm flipH="1">
            <a:off x="9630298" y="2339609"/>
            <a:ext cx="2554203" cy="3913933"/>
            <a:chOff x="-3952066" y="2305698"/>
            <a:chExt cx="1367390" cy="2520522"/>
          </a:xfrm>
        </p:grpSpPr>
        <p:sp>
          <p:nvSpPr>
            <p:cNvPr id="1811" name="Google Shape;1811;p25"/>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2" name="Google Shape;1812;p25"/>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3" name="Google Shape;1813;p25"/>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4" name="Google Shape;1814;p25"/>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5" name="Google Shape;1815;p25"/>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6" name="Google Shape;1816;p25"/>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7" name="Google Shape;1817;p25"/>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8" name="Google Shape;1818;p25"/>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9" name="Google Shape;1819;p25"/>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0" name="Google Shape;1820;p25"/>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1" name="Google Shape;1821;p25"/>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2" name="Google Shape;1822;p25"/>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3" name="Google Shape;1823;p25"/>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4" name="Google Shape;1824;p25"/>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5" name="Google Shape;1825;p25"/>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6" name="Google Shape;1826;p25"/>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7" name="Google Shape;1827;p25"/>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8" name="Google Shape;1828;p25"/>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9" name="Google Shape;1829;p25"/>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0" name="Google Shape;1830;p25"/>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1" name="Google Shape;1831;p25"/>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2" name="Google Shape;1832;p25"/>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3" name="Google Shape;1833;p25"/>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4" name="Google Shape;1834;p25"/>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5" name="Google Shape;1835;p25"/>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6" name="Google Shape;1836;p25"/>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7" name="Google Shape;1837;p25"/>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8" name="Google Shape;1838;p25"/>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9" name="Google Shape;1839;p25"/>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0" name="Google Shape;1840;p25"/>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1" name="Google Shape;1841;p25"/>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2" name="Google Shape;1842;p25"/>
            <p:cNvSpPr/>
            <p:nvPr/>
          </p:nvSpPr>
          <p:spPr>
            <a:xfrm>
              <a:off x="-3725569"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3" name="Google Shape;1843;p25"/>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4" name="Google Shape;1844;p25"/>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5" name="Google Shape;1845;p25"/>
            <p:cNvSpPr/>
            <p:nvPr/>
          </p:nvSpPr>
          <p:spPr>
            <a:xfrm>
              <a:off x="-3932584"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6" name="Google Shape;1846;p25"/>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7" name="Google Shape;1847;p25"/>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8" name="Google Shape;1848;p25"/>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9" name="Google Shape;1849;p25"/>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50" name="Google Shape;1850;p25"/>
          <p:cNvSpPr txBox="1"/>
          <p:nvPr/>
        </p:nvSpPr>
        <p:spPr>
          <a:xfrm>
            <a:off x="594351" y="1522224"/>
            <a:ext cx="9435337" cy="5409943"/>
          </a:xfrm>
          <a:prstGeom prst="rect">
            <a:avLst/>
          </a:prstGeom>
          <a:noFill/>
          <a:ln>
            <a:noFill/>
          </a:ln>
        </p:spPr>
        <p:txBody>
          <a:bodyPr anchorCtr="0" anchor="t" bIns="45700" lIns="91425" spcFirstLastPara="1" rIns="91425" wrap="square" tIns="45700">
            <a:spAutoFit/>
          </a:bodyPr>
          <a:lstStyle/>
          <a:p>
            <a:pPr indent="-342900" lvl="1" marL="800100" marR="0" rtl="0" algn="just">
              <a:lnSpc>
                <a:spcPct val="114000"/>
              </a:lnSpc>
              <a:spcBef>
                <a:spcPts val="0"/>
              </a:spcBef>
              <a:spcAft>
                <a:spcPts val="0"/>
              </a:spcAft>
              <a:buClr>
                <a:schemeClr val="lt1"/>
              </a:buClr>
              <a:buSzPts val="1600"/>
              <a:buFont typeface="Calibri"/>
              <a:buAutoNum type="alphaLcPeriod" startAt="5"/>
            </a:pPr>
            <a:r>
              <a:rPr b="0" i="0" lang="en-US" sz="1600" u="none" cap="none" strike="noStrike">
                <a:solidFill>
                  <a:schemeClr val="lt1"/>
                </a:solidFill>
                <a:latin typeface="Calibri"/>
                <a:ea typeface="Calibri"/>
                <a:cs typeface="Calibri"/>
                <a:sym typeface="Calibri"/>
              </a:rPr>
              <a:t>Pastikan kesesuaian antara REGSOSEK22-VK1 atau REGSOSEK22-VK2 Blok II rincian 3 dengan jumlah REGSOSEK22-K dengan rincian 111 yang berkode 1, 2, dan 3 dengan ketentuan:</a:t>
            </a:r>
            <a:endParaRPr b="0" i="0" sz="1400" u="none" cap="none" strike="noStrike">
              <a:solidFill>
                <a:srgbClr val="000000"/>
              </a:solidFill>
              <a:latin typeface="Arial"/>
              <a:ea typeface="Arial"/>
              <a:cs typeface="Arial"/>
              <a:sym typeface="Arial"/>
            </a:endParaRPr>
          </a:p>
          <a:p>
            <a:pPr indent="-342900" lvl="2" marL="1257300" marR="0" rtl="0" algn="just">
              <a:lnSpc>
                <a:spcPct val="114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Jumlah keluarga pada REGSOSEK22-VK1 atau REGSOSEK22-VK2 Blok II rincian 3.1 (Sangat Miskin), berjumlah sama dengan dokumen REGSOSEK22-K rincian 111 yang berkode 1.</a:t>
            </a:r>
            <a:endParaRPr b="0" i="0" sz="1400" u="none" cap="none" strike="noStrike">
              <a:solidFill>
                <a:srgbClr val="000000"/>
              </a:solidFill>
              <a:latin typeface="Arial"/>
              <a:ea typeface="Arial"/>
              <a:cs typeface="Arial"/>
              <a:sym typeface="Arial"/>
            </a:endParaRPr>
          </a:p>
          <a:p>
            <a:pPr indent="-342900" lvl="2" marL="1257300" marR="0" rtl="0" algn="just">
              <a:lnSpc>
                <a:spcPct val="114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Jumlah keluarga pada REGSOSEK22-VK1 atau REGSOSEK22-VK2 Blok II rincian 3.2 (Miskin), berjumlah sama dengan dokumen REGSOSEK22-K rincian 111 yang berkode 2.</a:t>
            </a:r>
            <a:endParaRPr b="0" i="0" sz="1400" u="none" cap="none" strike="noStrike">
              <a:solidFill>
                <a:srgbClr val="000000"/>
              </a:solidFill>
              <a:latin typeface="Arial"/>
              <a:ea typeface="Arial"/>
              <a:cs typeface="Arial"/>
              <a:sym typeface="Arial"/>
            </a:endParaRPr>
          </a:p>
          <a:p>
            <a:pPr indent="-342900" lvl="2" marL="1257300" marR="0" rtl="0" algn="just">
              <a:lnSpc>
                <a:spcPct val="114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Jumlah keluarga pada REGSOSEK22-VK1 atau REGSOSEK22-VK2 Blok II rincian 3.3 (Tidak Miskin), berjumlah sama dengan dokumen REGSOSEK22-K rincian 111 yang berkode 3.</a:t>
            </a:r>
            <a:endParaRPr b="0" i="0" sz="1600" u="none" cap="none" strike="noStrike">
              <a:solidFill>
                <a:schemeClr val="lt1"/>
              </a:solidFill>
              <a:latin typeface="Calibri"/>
              <a:ea typeface="Calibri"/>
              <a:cs typeface="Calibri"/>
              <a:sym typeface="Calibri"/>
            </a:endParaRPr>
          </a:p>
          <a:p>
            <a:pPr indent="-342900" lvl="0" marL="342900" marR="0" rtl="0" algn="just">
              <a:lnSpc>
                <a:spcPct val="114000"/>
              </a:lnSpc>
              <a:spcBef>
                <a:spcPts val="0"/>
              </a:spcBef>
              <a:spcAft>
                <a:spcPts val="0"/>
              </a:spcAft>
              <a:buClr>
                <a:schemeClr val="lt1"/>
              </a:buClr>
              <a:buSzPts val="1600"/>
              <a:buFont typeface="Calibri"/>
              <a:buAutoNum type="arabicPeriod" startAt="2"/>
            </a:pPr>
            <a:r>
              <a:rPr b="0" i="0" lang="en-US" sz="1600" u="none" cap="none" strike="noStrike">
                <a:solidFill>
                  <a:schemeClr val="lt1"/>
                </a:solidFill>
                <a:latin typeface="Calibri"/>
                <a:ea typeface="Calibri"/>
                <a:cs typeface="Calibri"/>
                <a:sym typeface="Calibri"/>
              </a:rPr>
              <a:t>PML memeriksa memeriksa hasil pemutakhiran Peta WS dan penggambaran titik bangunan serta kesesuaian nomor bangunan tempat tinggal pada REGSOSEK22-VK1, REGSOSEK22-VK2, REGSOSEK22-K, Peta WS, dan Aplikasi Wilkerstat.</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lt1"/>
              </a:buClr>
              <a:buSzPts val="1600"/>
              <a:buFont typeface="Calibri"/>
              <a:buAutoNum type="arabicPeriod" startAt="2"/>
            </a:pPr>
            <a:r>
              <a:rPr b="0" i="0" lang="en-US" sz="1600" u="none" cap="none" strike="noStrike">
                <a:solidFill>
                  <a:schemeClr val="lt1"/>
                </a:solidFill>
                <a:latin typeface="Calibri"/>
                <a:ea typeface="Calibri"/>
                <a:cs typeface="Calibri"/>
                <a:sym typeface="Calibri"/>
              </a:rPr>
              <a:t>PML memeriksa REGSOSEK22-VK1 atau REGSOSEK22-VK2 Blok II rincian 2 Jumlah Keluarga Hasil verifikasi sama dengan jumlah dokumen REGSOSEK22-K dengan rincian 205 berkode 1, 2, 3, dan 4.</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lt1"/>
              </a:buClr>
              <a:buSzPts val="1600"/>
              <a:buFont typeface="Calibri"/>
              <a:buAutoNum type="arabicPeriod" startAt="2"/>
            </a:pPr>
            <a:r>
              <a:rPr b="0" i="0" lang="en-US" sz="1600" u="none" cap="none" strike="noStrike">
                <a:solidFill>
                  <a:schemeClr val="lt1"/>
                </a:solidFill>
                <a:latin typeface="Calibri"/>
                <a:ea typeface="Calibri"/>
                <a:cs typeface="Calibri"/>
                <a:sym typeface="Calibri"/>
              </a:rPr>
              <a:t>PML memastikan keluarga dengan dokumen REGSOSEK22-K dengan rincian 205 berkode 3, 4, atau 5 dilengkapi dengan Berita Acara Non Respon. Pastikan jumlah keluarga sesuai dengan jumlah Berita Acara Non Respon.</a:t>
            </a:r>
            <a:endParaRPr b="0" i="0" sz="1400" u="none" cap="none" strike="noStrike">
              <a:solidFill>
                <a:srgbClr val="000000"/>
              </a:solidFill>
              <a:latin typeface="Arial"/>
              <a:ea typeface="Arial"/>
              <a:cs typeface="Arial"/>
              <a:sym typeface="Arial"/>
            </a:endParaRPr>
          </a:p>
          <a:p>
            <a:pPr indent="-342900" lvl="0" marL="342900" marR="0" rtl="0" algn="just">
              <a:lnSpc>
                <a:spcPct val="114000"/>
              </a:lnSpc>
              <a:spcBef>
                <a:spcPts val="0"/>
              </a:spcBef>
              <a:spcAft>
                <a:spcPts val="0"/>
              </a:spcAft>
              <a:buClr>
                <a:schemeClr val="lt1"/>
              </a:buClr>
              <a:buSzPts val="1600"/>
              <a:buFont typeface="Calibri"/>
              <a:buAutoNum type="arabicPeriod" startAt="2"/>
            </a:pPr>
            <a:r>
              <a:rPr b="0" i="0" lang="en-US" sz="1600" u="none" cap="none" strike="noStrike">
                <a:solidFill>
                  <a:schemeClr val="lt1"/>
                </a:solidFill>
                <a:latin typeface="Calibri"/>
                <a:ea typeface="Calibri"/>
                <a:cs typeface="Calibri"/>
                <a:sym typeface="Calibri"/>
              </a:rPr>
              <a:t>Pengawas melaporkan perkembangan dan menuliskan laporan hasil pengawasan hal-hal apa saja yang terjadi di lapangan, penyebabnya, dan upaya penyelesaian yang dilakukan.</a:t>
            </a:r>
            <a:endParaRPr b="0" i="0" sz="1400" u="none" cap="none" strike="noStrike">
              <a:solidFill>
                <a:srgbClr val="000000"/>
              </a:solidFill>
              <a:latin typeface="Arial"/>
              <a:ea typeface="Arial"/>
              <a:cs typeface="Arial"/>
              <a:sym typeface="Arial"/>
            </a:endParaRPr>
          </a:p>
          <a:p>
            <a:pPr indent="0" lvl="0" marL="0" marR="0" rtl="0" algn="just">
              <a:lnSpc>
                <a:spcPct val="114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851" name="Google Shape;1851;p25"/>
          <p:cNvSpPr/>
          <p:nvPr/>
        </p:nvSpPr>
        <p:spPr>
          <a:xfrm>
            <a:off x="358815" y="1276794"/>
            <a:ext cx="9867024" cy="5451118"/>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2" name="Google Shape;1852;p25"/>
          <p:cNvSpPr txBox="1"/>
          <p:nvPr/>
        </p:nvSpPr>
        <p:spPr>
          <a:xfrm>
            <a:off x="693031" y="1086968"/>
            <a:ext cx="9373468" cy="369291"/>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7496D"/>
                </a:solidFill>
                <a:latin typeface="Calibri"/>
                <a:ea typeface="Calibri"/>
                <a:cs typeface="Calibri"/>
                <a:sym typeface="Calibri"/>
              </a:rPr>
              <a:t>PEMERIKSAAN KESESUAIAN ANTARA REGSOSEK22-VK1/REGSOSEK22-VK2 DAN REGSOSEK22-K</a:t>
            </a:r>
            <a:r>
              <a:rPr b="0" i="0" lang="en-US" sz="1200" u="none" cap="none" strike="noStrike">
                <a:solidFill>
                  <a:schemeClr val="dk1"/>
                </a:solidFill>
                <a:latin typeface="Calibri"/>
                <a:ea typeface="Calibri"/>
                <a:cs typeface="Calibri"/>
                <a:sym typeface="Calibri"/>
              </a:rPr>
              <a:t> [1]</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7" name="Shape 1857"/>
        <p:cNvGrpSpPr/>
        <p:nvPr/>
      </p:nvGrpSpPr>
      <p:grpSpPr>
        <a:xfrm>
          <a:off x="0" y="0"/>
          <a:ext cx="0" cy="0"/>
          <a:chOff x="0" y="0"/>
          <a:chExt cx="0" cy="0"/>
        </a:xfrm>
      </p:grpSpPr>
      <p:sp>
        <p:nvSpPr>
          <p:cNvPr id="1858" name="Google Shape;1858;p54"/>
          <p:cNvSpPr/>
          <p:nvPr/>
        </p:nvSpPr>
        <p:spPr>
          <a:xfrm>
            <a:off x="431525" y="1934450"/>
            <a:ext cx="9082500" cy="3448200"/>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9" name="Google Shape;1859;p54"/>
          <p:cNvSpPr/>
          <p:nvPr/>
        </p:nvSpPr>
        <p:spPr>
          <a:xfrm>
            <a:off x="4618299" y="130088"/>
            <a:ext cx="7573701" cy="440945"/>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0" name="Google Shape;1860;p54"/>
          <p:cNvSpPr/>
          <p:nvPr/>
        </p:nvSpPr>
        <p:spPr>
          <a:xfrm>
            <a:off x="0" y="-73837"/>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1" name="Google Shape;1861;p5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62" name="Google Shape;1862;p54"/>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REGSOSEK22-XK </a:t>
            </a:r>
            <a:endParaRPr b="0" i="0" sz="1400" u="none" cap="none" strike="noStrike">
              <a:solidFill>
                <a:srgbClr val="000000"/>
              </a:solidFill>
              <a:latin typeface="Arial"/>
              <a:ea typeface="Arial"/>
              <a:cs typeface="Arial"/>
              <a:sym typeface="Arial"/>
            </a:endParaRPr>
          </a:p>
        </p:txBody>
      </p:sp>
      <p:grpSp>
        <p:nvGrpSpPr>
          <p:cNvPr id="1863" name="Google Shape;1863;p54"/>
          <p:cNvGrpSpPr/>
          <p:nvPr/>
        </p:nvGrpSpPr>
        <p:grpSpPr>
          <a:xfrm flipH="1">
            <a:off x="9637797" y="2410061"/>
            <a:ext cx="2554203" cy="3913933"/>
            <a:chOff x="-3952066" y="2305698"/>
            <a:chExt cx="1367390" cy="2520522"/>
          </a:xfrm>
        </p:grpSpPr>
        <p:sp>
          <p:nvSpPr>
            <p:cNvPr id="1864" name="Google Shape;1864;p54"/>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5" name="Google Shape;1865;p54"/>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6" name="Google Shape;1866;p54"/>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7" name="Google Shape;1867;p54"/>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8" name="Google Shape;1868;p54"/>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9" name="Google Shape;1869;p54"/>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0" name="Google Shape;1870;p54"/>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1" name="Google Shape;1871;p54"/>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2" name="Google Shape;1872;p54"/>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3" name="Google Shape;1873;p54"/>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4" name="Google Shape;1874;p54"/>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5" name="Google Shape;1875;p54"/>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6" name="Google Shape;1876;p54"/>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7" name="Google Shape;1877;p54"/>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8" name="Google Shape;1878;p54"/>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9" name="Google Shape;1879;p54"/>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0" name="Google Shape;1880;p54"/>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1" name="Google Shape;1881;p54"/>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2" name="Google Shape;1882;p54"/>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3" name="Google Shape;1883;p54"/>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4" name="Google Shape;1884;p54"/>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5" name="Google Shape;1885;p54"/>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6" name="Google Shape;1886;p54"/>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7" name="Google Shape;1887;p54"/>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8" name="Google Shape;1888;p54"/>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9" name="Google Shape;1889;p54"/>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0" name="Google Shape;1890;p54"/>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1" name="Google Shape;1891;p54"/>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2" name="Google Shape;1892;p54"/>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3" name="Google Shape;1893;p54"/>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4" name="Google Shape;1894;p54"/>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5" name="Google Shape;1895;p54"/>
            <p:cNvSpPr/>
            <p:nvPr/>
          </p:nvSpPr>
          <p:spPr>
            <a:xfrm>
              <a:off x="-3723882"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6" name="Google Shape;1896;p54"/>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7" name="Google Shape;1897;p54"/>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8" name="Google Shape;1898;p54"/>
            <p:cNvSpPr/>
            <p:nvPr/>
          </p:nvSpPr>
          <p:spPr>
            <a:xfrm>
              <a:off x="-3930897"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9" name="Google Shape;1899;p54"/>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0" name="Google Shape;1900;p54"/>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1" name="Google Shape;1901;p54"/>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2" name="Google Shape;1902;p54"/>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03" name="Google Shape;1903;p54"/>
          <p:cNvSpPr txBox="1"/>
          <p:nvPr/>
        </p:nvSpPr>
        <p:spPr>
          <a:xfrm>
            <a:off x="878450" y="2458100"/>
            <a:ext cx="8498400" cy="29244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US" sz="1600" u="none" cap="none" strike="noStrike">
                <a:solidFill>
                  <a:srgbClr val="000000"/>
                </a:solidFill>
                <a:latin typeface="Calibri"/>
                <a:ea typeface="Calibri"/>
                <a:cs typeface="Calibri"/>
                <a:sym typeface="Calibri"/>
              </a:rPr>
              <a:t>Beberapa hal yang harus diperhatikan oleh PML selama melakukan pemeriksaan REGSOSEK22-XK: </a:t>
            </a:r>
            <a:endParaRPr/>
          </a:p>
          <a:p>
            <a:pPr indent="-342900" lvl="0" marL="342900" marR="0" rtl="0" algn="just">
              <a:lnSpc>
                <a:spcPct val="150000"/>
              </a:lnSpc>
              <a:spcBef>
                <a:spcPts val="0"/>
              </a:spcBef>
              <a:spcAft>
                <a:spcPts val="0"/>
              </a:spcAft>
              <a:buSzPts val="1600"/>
              <a:buAutoNum type="arabicPeriod"/>
            </a:pPr>
            <a:r>
              <a:rPr lang="en-US" sz="1600">
                <a:latin typeface="Calibri"/>
                <a:ea typeface="Calibri"/>
                <a:cs typeface="Calibri"/>
                <a:sym typeface="Calibri"/>
              </a:rPr>
              <a:t>Apabila rincian 108 berkode 01, 06 (pengungsi yang tinggal di hunian tetap/sementara per keluarga), 09, dan 11, maka masing-masing keluarga didata dengan menggunakan 1 kuesioner REGSOSEK22-XK.  </a:t>
            </a:r>
            <a:endParaRPr sz="1600">
              <a:latin typeface="Calibri"/>
              <a:ea typeface="Calibri"/>
              <a:cs typeface="Calibri"/>
              <a:sym typeface="Calibri"/>
            </a:endParaRPr>
          </a:p>
          <a:p>
            <a:pPr indent="-342900" lvl="0" marL="342900" marR="0" rtl="0" algn="just">
              <a:lnSpc>
                <a:spcPct val="150000"/>
              </a:lnSpc>
              <a:spcBef>
                <a:spcPts val="0"/>
              </a:spcBef>
              <a:spcAft>
                <a:spcPts val="0"/>
              </a:spcAft>
              <a:buSzPts val="1600"/>
              <a:buAutoNum type="arabicPeriod"/>
            </a:pPr>
            <a:r>
              <a:rPr lang="en-US" sz="1600">
                <a:latin typeface="Calibri"/>
                <a:ea typeface="Calibri"/>
                <a:cs typeface="Calibri"/>
                <a:sym typeface="Calibri"/>
              </a:rPr>
              <a:t>Apabila rincian 108 berkode 02, 03, 04, 05, 06 (yang tinggal bergabung beberapa keluarga), 07, 08, dan 10, maka setiap kelompok keluarga/penduduk didata menggunakan 1 kuesioner REGSOSEK22-XK.</a:t>
            </a:r>
            <a:endParaRPr sz="1600">
              <a:latin typeface="Calibri"/>
              <a:ea typeface="Calibri"/>
              <a:cs typeface="Calibri"/>
              <a:sym typeface="Calibri"/>
            </a:endParaRPr>
          </a:p>
          <a:p>
            <a:pPr indent="-228600" lvl="0" marL="342900" marR="0" rtl="0" algn="just">
              <a:lnSpc>
                <a:spcPct val="100000"/>
              </a:lnSpc>
              <a:spcBef>
                <a:spcPts val="0"/>
              </a:spcBef>
              <a:spcAft>
                <a:spcPts val="0"/>
              </a:spcAft>
              <a:buClr>
                <a:schemeClr val="dk1"/>
              </a:buClr>
              <a:buSzPts val="1800"/>
              <a:buFont typeface="Calibri"/>
              <a:buNone/>
            </a:pPr>
            <a:r>
              <a:t/>
            </a:r>
            <a:endParaRPr b="0" i="0" sz="1600" u="none" cap="none" strike="noStrike">
              <a:solidFill>
                <a:schemeClr val="dk1"/>
              </a:solidFill>
              <a:latin typeface="Calibri"/>
              <a:ea typeface="Calibri"/>
              <a:cs typeface="Calibri"/>
              <a:sym typeface="Calibri"/>
            </a:endParaRPr>
          </a:p>
        </p:txBody>
      </p:sp>
      <p:sp>
        <p:nvSpPr>
          <p:cNvPr id="1904" name="Google Shape;1904;p54"/>
          <p:cNvSpPr txBox="1"/>
          <p:nvPr/>
        </p:nvSpPr>
        <p:spPr>
          <a:xfrm>
            <a:off x="1086396" y="1784010"/>
            <a:ext cx="3826800" cy="369300"/>
          </a:xfrm>
          <a:prstGeom prst="rect">
            <a:avLst/>
          </a:prstGeom>
          <a:solidFill>
            <a:srgbClr val="01C9D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PEMERIKSAAN REGSOSEK22-XK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g155950c7daf_0_107"/>
          <p:cNvSpPr/>
          <p:nvPr/>
        </p:nvSpPr>
        <p:spPr>
          <a:xfrm>
            <a:off x="10335490" y="6526384"/>
            <a:ext cx="1856400" cy="331500"/>
          </a:xfrm>
          <a:prstGeom prst="rect">
            <a:avLst/>
          </a:prstGeom>
          <a:solidFill>
            <a:srgbClr val="EFAB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1" name="Google Shape;1911;g155950c7daf_0_107"/>
          <p:cNvSpPr/>
          <p:nvPr/>
        </p:nvSpPr>
        <p:spPr>
          <a:xfrm>
            <a:off x="4618299" y="130088"/>
            <a:ext cx="7573800" cy="441000"/>
          </a:xfrm>
          <a:prstGeom prst="rect">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2" name="Google Shape;1912;g155950c7daf_0_107"/>
          <p:cNvSpPr txBox="1"/>
          <p:nvPr>
            <p:ph idx="12" type="sldNum"/>
          </p:nvPr>
        </p:nvSpPr>
        <p:spPr>
          <a:xfrm>
            <a:off x="11563927" y="6492875"/>
            <a:ext cx="427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grpSp>
        <p:nvGrpSpPr>
          <p:cNvPr id="1913" name="Google Shape;1913;g155950c7daf_0_107"/>
          <p:cNvGrpSpPr/>
          <p:nvPr/>
        </p:nvGrpSpPr>
        <p:grpSpPr>
          <a:xfrm>
            <a:off x="-659757" y="95126"/>
            <a:ext cx="437400" cy="3187756"/>
            <a:chOff x="-659757" y="95126"/>
            <a:chExt cx="437400" cy="3187756"/>
          </a:xfrm>
        </p:grpSpPr>
        <p:sp>
          <p:nvSpPr>
            <p:cNvPr id="1914" name="Google Shape;1914;g155950c7daf_0_107"/>
            <p:cNvSpPr/>
            <p:nvPr/>
          </p:nvSpPr>
          <p:spPr>
            <a:xfrm>
              <a:off x="-659757" y="95126"/>
              <a:ext cx="437400" cy="437400"/>
            </a:xfrm>
            <a:prstGeom prst="rect">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5" name="Google Shape;1915;g155950c7daf_0_107"/>
            <p:cNvSpPr/>
            <p:nvPr/>
          </p:nvSpPr>
          <p:spPr>
            <a:xfrm>
              <a:off x="-659757" y="785127"/>
              <a:ext cx="437400" cy="437400"/>
            </a:xfrm>
            <a:prstGeom prst="rect">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6" name="Google Shape;1916;g155950c7daf_0_107"/>
            <p:cNvSpPr/>
            <p:nvPr/>
          </p:nvSpPr>
          <p:spPr>
            <a:xfrm>
              <a:off x="-659757" y="1471912"/>
              <a:ext cx="437400" cy="437400"/>
            </a:xfrm>
            <a:prstGeom prst="rect">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7" name="Google Shape;1917;g155950c7daf_0_107"/>
            <p:cNvSpPr/>
            <p:nvPr/>
          </p:nvSpPr>
          <p:spPr>
            <a:xfrm>
              <a:off x="-659757" y="2158697"/>
              <a:ext cx="437400" cy="437400"/>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8" name="Google Shape;1918;g155950c7daf_0_107"/>
            <p:cNvSpPr/>
            <p:nvPr/>
          </p:nvSpPr>
          <p:spPr>
            <a:xfrm>
              <a:off x="-659757" y="2845482"/>
              <a:ext cx="437400" cy="437400"/>
            </a:xfrm>
            <a:prstGeom prst="rect">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919" name="Google Shape;1919;g155950c7daf_0_107"/>
          <p:cNvSpPr/>
          <p:nvPr/>
        </p:nvSpPr>
        <p:spPr>
          <a:xfrm>
            <a:off x="-11575" y="6526384"/>
            <a:ext cx="10347000" cy="331500"/>
          </a:xfrm>
          <a:prstGeom prst="rect">
            <a:avLst/>
          </a:prstGeom>
          <a:solidFill>
            <a:srgbClr val="00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20" name="Google Shape;1920;g155950c7daf_0_107"/>
          <p:cNvSpPr txBox="1"/>
          <p:nvPr/>
        </p:nvSpPr>
        <p:spPr>
          <a:xfrm>
            <a:off x="450375" y="3661111"/>
            <a:ext cx="3621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R112: ID Landmark Wilkerstat</a:t>
            </a:r>
            <a:endParaRPr b="0" i="0" sz="1800" u="none" cap="none" strike="noStrike">
              <a:solidFill>
                <a:schemeClr val="lt1"/>
              </a:solidFill>
              <a:latin typeface="Calibri"/>
              <a:ea typeface="Calibri"/>
              <a:cs typeface="Calibri"/>
              <a:sym typeface="Calibri"/>
            </a:endParaRPr>
          </a:p>
        </p:txBody>
      </p:sp>
      <p:sp>
        <p:nvSpPr>
          <p:cNvPr id="1921" name="Google Shape;1921;g155950c7daf_0_107"/>
          <p:cNvSpPr/>
          <p:nvPr/>
        </p:nvSpPr>
        <p:spPr>
          <a:xfrm>
            <a:off x="1059975" y="952250"/>
            <a:ext cx="9755700" cy="365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Terkait Rincian 112 ID Landmark Wilkerstat, berikut adalah pembagian kelompok keluarga/penduduk yang di Geotagging atau di Geotagging+Foto beserta status kesejahtaraan yang dipilih.</a:t>
            </a:r>
            <a:endParaRPr>
              <a:solidFill>
                <a:schemeClr val="dk1"/>
              </a:solidFill>
            </a:endParaRPr>
          </a:p>
          <a:p>
            <a:pPr indent="0" lvl="0" marL="0" marR="0" rtl="0" algn="just">
              <a:lnSpc>
                <a:spcPct val="115000"/>
              </a:lnSpc>
              <a:spcBef>
                <a:spcPts val="0"/>
              </a:spcBef>
              <a:spcAft>
                <a:spcPts val="0"/>
              </a:spcAft>
              <a:buNone/>
            </a:pPr>
            <a:r>
              <a:t/>
            </a:r>
            <a:endParaRPr b="1" sz="1500">
              <a:solidFill>
                <a:schemeClr val="dk1"/>
              </a:solidFill>
            </a:endParaRPr>
          </a:p>
        </p:txBody>
      </p:sp>
      <p:graphicFrame>
        <p:nvGraphicFramePr>
          <p:cNvPr id="1922" name="Google Shape;1922;g155950c7daf_0_107"/>
          <p:cNvGraphicFramePr/>
          <p:nvPr/>
        </p:nvGraphicFramePr>
        <p:xfrm>
          <a:off x="1623025" y="1652000"/>
          <a:ext cx="3000000" cy="3000000"/>
        </p:xfrm>
        <a:graphic>
          <a:graphicData uri="http://schemas.openxmlformats.org/drawingml/2006/table">
            <a:tbl>
              <a:tblPr>
                <a:noFill/>
                <a:tableStyleId>{4E956B56-8D96-4B3D-846B-D812C6C31D3D}</a:tableStyleId>
              </a:tblPr>
              <a:tblGrid>
                <a:gridCol w="752475"/>
                <a:gridCol w="3238500"/>
                <a:gridCol w="2066925"/>
                <a:gridCol w="2667000"/>
              </a:tblGrid>
              <a:tr h="189025">
                <a:tc>
                  <a:txBody>
                    <a:bodyPr/>
                    <a:lstStyle/>
                    <a:p>
                      <a:pPr indent="0" lvl="0" marL="0" rtl="0" algn="ctr">
                        <a:lnSpc>
                          <a:spcPct val="100000"/>
                        </a:lnSpc>
                        <a:spcBef>
                          <a:spcPts val="0"/>
                        </a:spcBef>
                        <a:spcAft>
                          <a:spcPts val="0"/>
                        </a:spcAft>
                        <a:buNone/>
                      </a:pPr>
                      <a:r>
                        <a:rPr b="1" lang="en-US">
                          <a:solidFill>
                            <a:schemeClr val="dk1"/>
                          </a:solidFill>
                          <a:latin typeface="Calibri"/>
                          <a:ea typeface="Calibri"/>
                          <a:cs typeface="Calibri"/>
                          <a:sym typeface="Calibri"/>
                        </a:rPr>
                        <a:t>Kode</a:t>
                      </a:r>
                      <a:endParaRPr b="1">
                        <a:solidFill>
                          <a:schemeClr val="dk1"/>
                        </a:solidFill>
                        <a:latin typeface="Calibri"/>
                        <a:ea typeface="Calibri"/>
                        <a:cs typeface="Calibri"/>
                        <a:sym typeface="Calibri"/>
                      </a:endParaRPr>
                    </a:p>
                  </a:txBody>
                  <a:tcPr marT="91425" marB="91425" marR="91425" marL="91425">
                    <a:solidFill>
                      <a:schemeClr val="accent4"/>
                    </a:solidFill>
                  </a:tcPr>
                </a:tc>
                <a:tc>
                  <a:txBody>
                    <a:bodyPr/>
                    <a:lstStyle/>
                    <a:p>
                      <a:pPr indent="0" lvl="0" marL="0" rtl="0" algn="ctr">
                        <a:lnSpc>
                          <a:spcPct val="100000"/>
                        </a:lnSpc>
                        <a:spcBef>
                          <a:spcPts val="0"/>
                        </a:spcBef>
                        <a:spcAft>
                          <a:spcPts val="0"/>
                        </a:spcAft>
                        <a:buNone/>
                      </a:pPr>
                      <a:r>
                        <a:rPr b="1" lang="en-US">
                          <a:solidFill>
                            <a:schemeClr val="dk1"/>
                          </a:solidFill>
                          <a:latin typeface="Calibri"/>
                          <a:ea typeface="Calibri"/>
                          <a:cs typeface="Calibri"/>
                          <a:sym typeface="Calibri"/>
                        </a:rPr>
                        <a:t>Kelompok Keluarga/Penduduk</a:t>
                      </a:r>
                      <a:endParaRPr b="1">
                        <a:solidFill>
                          <a:schemeClr val="dk1"/>
                        </a:solidFill>
                        <a:latin typeface="Calibri"/>
                        <a:ea typeface="Calibri"/>
                        <a:cs typeface="Calibri"/>
                        <a:sym typeface="Calibri"/>
                      </a:endParaRPr>
                    </a:p>
                  </a:txBody>
                  <a:tcPr marT="91425" marB="91425" marR="91425" marL="91425">
                    <a:solidFill>
                      <a:schemeClr val="accent4"/>
                    </a:solidFill>
                  </a:tcPr>
                </a:tc>
                <a:tc>
                  <a:txBody>
                    <a:bodyPr/>
                    <a:lstStyle/>
                    <a:p>
                      <a:pPr indent="0" lvl="0" marL="0" rtl="0" algn="ctr">
                        <a:lnSpc>
                          <a:spcPct val="100000"/>
                        </a:lnSpc>
                        <a:spcBef>
                          <a:spcPts val="0"/>
                        </a:spcBef>
                        <a:spcAft>
                          <a:spcPts val="0"/>
                        </a:spcAft>
                        <a:buNone/>
                      </a:pPr>
                      <a:r>
                        <a:rPr b="1" lang="en-US">
                          <a:solidFill>
                            <a:schemeClr val="dk1"/>
                          </a:solidFill>
                          <a:latin typeface="Calibri"/>
                          <a:ea typeface="Calibri"/>
                          <a:cs typeface="Calibri"/>
                          <a:sym typeface="Calibri"/>
                        </a:rPr>
                        <a:t>Geotagging</a:t>
                      </a:r>
                      <a:endParaRPr b="1">
                        <a:solidFill>
                          <a:schemeClr val="dk1"/>
                        </a:solidFill>
                        <a:latin typeface="Calibri"/>
                        <a:ea typeface="Calibri"/>
                        <a:cs typeface="Calibri"/>
                        <a:sym typeface="Calibri"/>
                      </a:endParaRPr>
                    </a:p>
                  </a:txBody>
                  <a:tcPr marT="91425" marB="91425" marR="91425" marL="91425">
                    <a:solidFill>
                      <a:schemeClr val="accent4"/>
                    </a:solidFill>
                  </a:tcPr>
                </a:tc>
                <a:tc>
                  <a:txBody>
                    <a:bodyPr/>
                    <a:lstStyle/>
                    <a:p>
                      <a:pPr indent="0" lvl="0" marL="0" rtl="0" algn="ctr">
                        <a:lnSpc>
                          <a:spcPct val="100000"/>
                        </a:lnSpc>
                        <a:spcBef>
                          <a:spcPts val="0"/>
                        </a:spcBef>
                        <a:spcAft>
                          <a:spcPts val="0"/>
                        </a:spcAft>
                        <a:buNone/>
                      </a:pPr>
                      <a:r>
                        <a:rPr b="1" lang="en-US">
                          <a:solidFill>
                            <a:schemeClr val="dk1"/>
                          </a:solidFill>
                          <a:latin typeface="Calibri"/>
                          <a:ea typeface="Calibri"/>
                          <a:cs typeface="Calibri"/>
                          <a:sym typeface="Calibri"/>
                        </a:rPr>
                        <a:t>Geotagging + Foto</a:t>
                      </a:r>
                      <a:endParaRPr b="1">
                        <a:solidFill>
                          <a:schemeClr val="dk1"/>
                        </a:solidFill>
                        <a:latin typeface="Calibri"/>
                        <a:ea typeface="Calibri"/>
                        <a:cs typeface="Calibri"/>
                        <a:sym typeface="Calibri"/>
                      </a:endParaRPr>
                    </a:p>
                  </a:txBody>
                  <a:tcPr marT="91425" marB="91425" marR="91425" marL="91425">
                    <a:solidFill>
                      <a:schemeClr val="accent4"/>
                    </a:solidFill>
                  </a:tcPr>
                </a:tc>
              </a:tr>
              <a:tr h="371475">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01</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l">
                        <a:lnSpc>
                          <a:spcPct val="100000"/>
                        </a:lnSpc>
                        <a:spcBef>
                          <a:spcPts val="0"/>
                        </a:spcBef>
                        <a:spcAft>
                          <a:spcPts val="0"/>
                        </a:spcAft>
                        <a:buNone/>
                      </a:pPr>
                      <a:r>
                        <a:rPr b="1" lang="en-US">
                          <a:solidFill>
                            <a:schemeClr val="lt1"/>
                          </a:solidFill>
                          <a:latin typeface="Calibri"/>
                          <a:ea typeface="Calibri"/>
                          <a:cs typeface="Calibri"/>
                          <a:sym typeface="Calibri"/>
                        </a:rPr>
                        <a:t>Apartemen</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3. Tidak Miskin</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a:t>
                      </a:r>
                      <a:endParaRPr b="1">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02</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l">
                        <a:lnSpc>
                          <a:spcPct val="100000"/>
                        </a:lnSpc>
                        <a:spcBef>
                          <a:spcPts val="0"/>
                        </a:spcBef>
                        <a:spcAft>
                          <a:spcPts val="0"/>
                        </a:spcAft>
                        <a:buNone/>
                      </a:pPr>
                      <a:r>
                        <a:rPr b="1" lang="en-US">
                          <a:solidFill>
                            <a:schemeClr val="lt1"/>
                          </a:solidFill>
                          <a:latin typeface="Calibri"/>
                          <a:ea typeface="Calibri"/>
                          <a:cs typeface="Calibri"/>
                          <a:sym typeface="Calibri"/>
                        </a:rPr>
                        <a:t>Barak Militer</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3. Tidak Miskin</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a:t>
                      </a:r>
                      <a:endParaRPr b="1">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03</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l">
                        <a:lnSpc>
                          <a:spcPct val="100000"/>
                        </a:lnSpc>
                        <a:spcBef>
                          <a:spcPts val="0"/>
                        </a:spcBef>
                        <a:spcAft>
                          <a:spcPts val="0"/>
                        </a:spcAft>
                        <a:buNone/>
                      </a:pPr>
                      <a:r>
                        <a:rPr b="1" lang="en-US">
                          <a:solidFill>
                            <a:schemeClr val="lt1"/>
                          </a:solidFill>
                          <a:latin typeface="Calibri"/>
                          <a:ea typeface="Calibri"/>
                          <a:cs typeface="Calibri"/>
                          <a:sym typeface="Calibri"/>
                        </a:rPr>
                        <a:t>Pesantren/sejenis</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3. Tidak Miskin</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a:t>
                      </a:r>
                      <a:endParaRPr b="1">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04</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l">
                        <a:lnSpc>
                          <a:spcPct val="100000"/>
                        </a:lnSpc>
                        <a:spcBef>
                          <a:spcPts val="0"/>
                        </a:spcBef>
                        <a:spcAft>
                          <a:spcPts val="0"/>
                        </a:spcAft>
                        <a:buNone/>
                      </a:pPr>
                      <a:r>
                        <a:rPr b="1" lang="en-US">
                          <a:solidFill>
                            <a:schemeClr val="lt1"/>
                          </a:solidFill>
                          <a:latin typeface="Calibri"/>
                          <a:ea typeface="Calibri"/>
                          <a:cs typeface="Calibri"/>
                          <a:sym typeface="Calibri"/>
                        </a:rPr>
                        <a:t>Panti Asuhan</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3. Tidak Miskin</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a:t>
                      </a:r>
                      <a:endParaRPr b="1">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05</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l">
                        <a:lnSpc>
                          <a:spcPct val="100000"/>
                        </a:lnSpc>
                        <a:spcBef>
                          <a:spcPts val="0"/>
                        </a:spcBef>
                        <a:spcAft>
                          <a:spcPts val="0"/>
                        </a:spcAft>
                        <a:buNone/>
                      </a:pPr>
                      <a:r>
                        <a:rPr b="1" lang="en-US">
                          <a:solidFill>
                            <a:schemeClr val="lt1"/>
                          </a:solidFill>
                          <a:latin typeface="Calibri"/>
                          <a:ea typeface="Calibri"/>
                          <a:cs typeface="Calibri"/>
                          <a:sym typeface="Calibri"/>
                        </a:rPr>
                        <a:t>Rumah Sakit Jiwa</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3. Tidak Miskin</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a:t>
                      </a:r>
                      <a:endParaRPr b="1">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06</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l">
                        <a:lnSpc>
                          <a:spcPct val="100000"/>
                        </a:lnSpc>
                        <a:spcBef>
                          <a:spcPts val="0"/>
                        </a:spcBef>
                        <a:spcAft>
                          <a:spcPts val="0"/>
                        </a:spcAft>
                        <a:buNone/>
                      </a:pPr>
                      <a:r>
                        <a:rPr b="1" lang="en-US">
                          <a:solidFill>
                            <a:schemeClr val="lt1"/>
                          </a:solidFill>
                          <a:latin typeface="Calibri"/>
                          <a:ea typeface="Calibri"/>
                          <a:cs typeface="Calibri"/>
                          <a:sym typeface="Calibri"/>
                        </a:rPr>
                        <a:t>Pengungsi</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2.Miskin</a:t>
                      </a:r>
                      <a:endParaRPr b="1">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07</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l">
                        <a:lnSpc>
                          <a:spcPct val="100000"/>
                        </a:lnSpc>
                        <a:spcBef>
                          <a:spcPts val="0"/>
                        </a:spcBef>
                        <a:spcAft>
                          <a:spcPts val="0"/>
                        </a:spcAft>
                        <a:buNone/>
                      </a:pPr>
                      <a:r>
                        <a:rPr b="1" lang="en-US">
                          <a:solidFill>
                            <a:schemeClr val="lt1"/>
                          </a:solidFill>
                          <a:latin typeface="Calibri"/>
                          <a:ea typeface="Calibri"/>
                          <a:cs typeface="Calibri"/>
                          <a:sym typeface="Calibri"/>
                        </a:rPr>
                        <a:t>Penghuni Lapas</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3. Tidak Miskin</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a:t>
                      </a:r>
                      <a:endParaRPr b="1">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08</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l">
                        <a:lnSpc>
                          <a:spcPct val="100000"/>
                        </a:lnSpc>
                        <a:spcBef>
                          <a:spcPts val="0"/>
                        </a:spcBef>
                        <a:spcAft>
                          <a:spcPts val="0"/>
                        </a:spcAft>
                        <a:buNone/>
                      </a:pPr>
                      <a:r>
                        <a:rPr b="1" lang="en-US">
                          <a:solidFill>
                            <a:schemeClr val="lt1"/>
                          </a:solidFill>
                          <a:latin typeface="Calibri"/>
                          <a:ea typeface="Calibri"/>
                          <a:cs typeface="Calibri"/>
                          <a:sym typeface="Calibri"/>
                        </a:rPr>
                        <a:t>Awak kapal</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3. Tidak Miskin</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a:t>
                      </a:r>
                      <a:endParaRPr b="1">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09</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l">
                        <a:lnSpc>
                          <a:spcPct val="100000"/>
                        </a:lnSpc>
                        <a:spcBef>
                          <a:spcPts val="0"/>
                        </a:spcBef>
                        <a:spcAft>
                          <a:spcPts val="0"/>
                        </a:spcAft>
                        <a:buNone/>
                      </a:pPr>
                      <a:r>
                        <a:rPr b="1" lang="en-US">
                          <a:solidFill>
                            <a:schemeClr val="lt1"/>
                          </a:solidFill>
                          <a:latin typeface="Calibri"/>
                          <a:ea typeface="Calibri"/>
                          <a:cs typeface="Calibri"/>
                          <a:sym typeface="Calibri"/>
                        </a:rPr>
                        <a:t>Penghuni Perahu</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2.Miskin</a:t>
                      </a:r>
                      <a:endParaRPr b="1">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10</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l">
                        <a:lnSpc>
                          <a:spcPct val="100000"/>
                        </a:lnSpc>
                        <a:spcBef>
                          <a:spcPts val="0"/>
                        </a:spcBef>
                        <a:spcAft>
                          <a:spcPts val="0"/>
                        </a:spcAft>
                        <a:buNone/>
                      </a:pPr>
                      <a:r>
                        <a:rPr b="1" lang="en-US">
                          <a:solidFill>
                            <a:schemeClr val="lt1"/>
                          </a:solidFill>
                          <a:latin typeface="Calibri"/>
                          <a:ea typeface="Calibri"/>
                          <a:cs typeface="Calibri"/>
                          <a:sym typeface="Calibri"/>
                        </a:rPr>
                        <a:t>Tunawisma</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2.Miskin</a:t>
                      </a:r>
                      <a:endParaRPr b="1">
                        <a:solidFill>
                          <a:schemeClr val="lt1"/>
                        </a:solidFill>
                        <a:latin typeface="Calibri"/>
                        <a:ea typeface="Calibri"/>
                        <a:cs typeface="Calibri"/>
                        <a:sym typeface="Calibri"/>
                      </a:endParaRPr>
                    </a:p>
                  </a:txBody>
                  <a:tcPr marT="91425" marB="91425" marR="91425" marL="91425">
                    <a:solidFill>
                      <a:srgbClr val="00B7CC"/>
                    </a:solidFill>
                  </a:tcPr>
                </a:tc>
              </a:tr>
              <a:tr h="371475">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11</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l">
                        <a:lnSpc>
                          <a:spcPct val="100000"/>
                        </a:lnSpc>
                        <a:spcBef>
                          <a:spcPts val="0"/>
                        </a:spcBef>
                        <a:spcAft>
                          <a:spcPts val="0"/>
                        </a:spcAft>
                        <a:buNone/>
                      </a:pPr>
                      <a:r>
                        <a:rPr b="1" lang="en-US">
                          <a:solidFill>
                            <a:schemeClr val="lt1"/>
                          </a:solidFill>
                          <a:latin typeface="Calibri"/>
                          <a:ea typeface="Calibri"/>
                          <a:cs typeface="Calibri"/>
                          <a:sym typeface="Calibri"/>
                        </a:rPr>
                        <a:t>Lainnya</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a:t>
                      </a:r>
                      <a:endParaRPr b="1">
                        <a:solidFill>
                          <a:schemeClr val="lt1"/>
                        </a:solidFill>
                        <a:latin typeface="Calibri"/>
                        <a:ea typeface="Calibri"/>
                        <a:cs typeface="Calibri"/>
                        <a:sym typeface="Calibri"/>
                      </a:endParaRPr>
                    </a:p>
                  </a:txBody>
                  <a:tcPr marT="91425" marB="91425" marR="91425" marL="91425">
                    <a:solidFill>
                      <a:srgbClr val="00B7CC"/>
                    </a:solidFill>
                  </a:tcPr>
                </a:tc>
                <a:tc>
                  <a:txBody>
                    <a:bodyPr/>
                    <a:lstStyle/>
                    <a:p>
                      <a:pPr indent="0" lvl="0" marL="0" rtl="0" algn="ctr">
                        <a:lnSpc>
                          <a:spcPct val="100000"/>
                        </a:lnSpc>
                        <a:spcBef>
                          <a:spcPts val="0"/>
                        </a:spcBef>
                        <a:spcAft>
                          <a:spcPts val="0"/>
                        </a:spcAft>
                        <a:buNone/>
                      </a:pPr>
                      <a:r>
                        <a:rPr b="1" lang="en-US">
                          <a:solidFill>
                            <a:schemeClr val="lt1"/>
                          </a:solidFill>
                          <a:latin typeface="Calibri"/>
                          <a:ea typeface="Calibri"/>
                          <a:cs typeface="Calibri"/>
                          <a:sym typeface="Calibri"/>
                        </a:rPr>
                        <a:t>2.Miskin</a:t>
                      </a:r>
                      <a:endParaRPr b="1">
                        <a:solidFill>
                          <a:schemeClr val="lt1"/>
                        </a:solidFill>
                        <a:latin typeface="Calibri"/>
                        <a:ea typeface="Calibri"/>
                        <a:cs typeface="Calibri"/>
                        <a:sym typeface="Calibri"/>
                      </a:endParaRPr>
                    </a:p>
                  </a:txBody>
                  <a:tcPr marT="91425" marB="91425" marR="91425" marL="91425">
                    <a:solidFill>
                      <a:srgbClr val="00B7CC"/>
                    </a:solidFill>
                  </a:tcPr>
                </a:tc>
              </a:tr>
            </a:tbl>
          </a:graphicData>
        </a:graphic>
      </p:graphicFrame>
      <p:sp>
        <p:nvSpPr>
          <p:cNvPr id="1923" name="Google Shape;1923;g155950c7daf_0_107"/>
          <p:cNvSpPr/>
          <p:nvPr/>
        </p:nvSpPr>
        <p:spPr>
          <a:xfrm>
            <a:off x="0" y="-73837"/>
            <a:ext cx="5110966" cy="925309"/>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924" name="Google Shape;1924;g155950c7daf_0_107"/>
          <p:cNvGrpSpPr/>
          <p:nvPr/>
        </p:nvGrpSpPr>
        <p:grpSpPr>
          <a:xfrm flipH="1">
            <a:off x="9637693" y="2410000"/>
            <a:ext cx="2554148" cy="3913867"/>
            <a:chOff x="-3952066" y="2305698"/>
            <a:chExt cx="1367390" cy="2520522"/>
          </a:xfrm>
        </p:grpSpPr>
        <p:sp>
          <p:nvSpPr>
            <p:cNvPr id="1925" name="Google Shape;1925;g155950c7daf_0_107"/>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6" name="Google Shape;1926;g155950c7daf_0_107"/>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7" name="Google Shape;1927;g155950c7daf_0_107"/>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8" name="Google Shape;1928;g155950c7daf_0_107"/>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9" name="Google Shape;1929;g155950c7daf_0_107"/>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0" name="Google Shape;1930;g155950c7daf_0_107"/>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1" name="Google Shape;1931;g155950c7daf_0_107"/>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2" name="Google Shape;1932;g155950c7daf_0_107"/>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3" name="Google Shape;1933;g155950c7daf_0_107"/>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4" name="Google Shape;1934;g155950c7daf_0_107"/>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5" name="Google Shape;1935;g155950c7daf_0_107"/>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6" name="Google Shape;1936;g155950c7daf_0_107"/>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7" name="Google Shape;1937;g155950c7daf_0_107"/>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2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8" name="Google Shape;1938;g155950c7daf_0_107"/>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9" name="Google Shape;1939;g155950c7daf_0_107"/>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0" name="Google Shape;1940;g155950c7daf_0_107"/>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1" name="Google Shape;1941;g155950c7daf_0_107"/>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2" name="Google Shape;1942;g155950c7daf_0_107"/>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3" name="Google Shape;1943;g155950c7daf_0_107"/>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4" name="Google Shape;1944;g155950c7daf_0_107"/>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5" name="Google Shape;1945;g155950c7daf_0_107"/>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6" name="Google Shape;1946;g155950c7daf_0_107"/>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7" name="Google Shape;1947;g155950c7daf_0_107"/>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8" name="Google Shape;1948;g155950c7daf_0_107"/>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9" name="Google Shape;1949;g155950c7daf_0_107"/>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0" name="Google Shape;1950;g155950c7daf_0_107"/>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1" name="Google Shape;1951;g155950c7daf_0_107"/>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2" name="Google Shape;1952;g155950c7daf_0_107"/>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3" name="Google Shape;1953;g155950c7daf_0_107"/>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4" name="Google Shape;1954;g155950c7daf_0_107"/>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5" name="Google Shape;1955;g155950c7daf_0_107"/>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6" name="Google Shape;1956;g155950c7daf_0_107"/>
            <p:cNvSpPr/>
            <p:nvPr/>
          </p:nvSpPr>
          <p:spPr>
            <a:xfrm>
              <a:off x="-3723882"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7" name="Google Shape;1957;g155950c7daf_0_107"/>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8" name="Google Shape;1958;g155950c7daf_0_107"/>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9" name="Google Shape;1959;g155950c7daf_0_107"/>
            <p:cNvSpPr/>
            <p:nvPr/>
          </p:nvSpPr>
          <p:spPr>
            <a:xfrm>
              <a:off x="-3930897"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0" name="Google Shape;1960;g155950c7daf_0_107"/>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1" name="Google Shape;1961;g155950c7daf_0_107"/>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2" name="Google Shape;1962;g155950c7daf_0_107"/>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3" name="Google Shape;1963;g155950c7daf_0_107"/>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64" name="Google Shape;1964;g155950c7daf_0_107"/>
          <p:cNvSpPr txBox="1"/>
          <p:nvPr/>
        </p:nvSpPr>
        <p:spPr>
          <a:xfrm>
            <a:off x="140178" y="39235"/>
            <a:ext cx="57852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lt1"/>
                </a:solidFill>
                <a:latin typeface="Libre Franklin Medium"/>
                <a:ea typeface="Libre Franklin Medium"/>
                <a:cs typeface="Libre Franklin Medium"/>
                <a:sym typeface="Libre Franklin Medium"/>
              </a:rPr>
              <a:t>PERTANYAAN 112</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9" name="Shape 1969"/>
        <p:cNvGrpSpPr/>
        <p:nvPr/>
      </p:nvGrpSpPr>
      <p:grpSpPr>
        <a:xfrm>
          <a:off x="0" y="0"/>
          <a:ext cx="0" cy="0"/>
          <a:chOff x="0" y="0"/>
          <a:chExt cx="0" cy="0"/>
        </a:xfrm>
      </p:grpSpPr>
      <p:sp>
        <p:nvSpPr>
          <p:cNvPr id="1970" name="Google Shape;1970;p55"/>
          <p:cNvSpPr/>
          <p:nvPr/>
        </p:nvSpPr>
        <p:spPr>
          <a:xfrm>
            <a:off x="4618299" y="130088"/>
            <a:ext cx="7573701" cy="440945"/>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1" name="Google Shape;1971;p55"/>
          <p:cNvSpPr/>
          <p:nvPr/>
        </p:nvSpPr>
        <p:spPr>
          <a:xfrm>
            <a:off x="0" y="-73837"/>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2" name="Google Shape;1972;p5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973" name="Google Shape;1973;p55"/>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REGSOSEK22-XK </a:t>
            </a:r>
            <a:endParaRPr b="0" i="0" sz="1400" u="none" cap="none" strike="noStrike">
              <a:solidFill>
                <a:srgbClr val="000000"/>
              </a:solidFill>
              <a:latin typeface="Arial"/>
              <a:ea typeface="Arial"/>
              <a:cs typeface="Arial"/>
              <a:sym typeface="Arial"/>
            </a:endParaRPr>
          </a:p>
        </p:txBody>
      </p:sp>
      <p:sp>
        <p:nvSpPr>
          <p:cNvPr id="1974" name="Google Shape;1974;p55"/>
          <p:cNvSpPr txBox="1"/>
          <p:nvPr/>
        </p:nvSpPr>
        <p:spPr>
          <a:xfrm>
            <a:off x="680690" y="4714889"/>
            <a:ext cx="9377710" cy="121516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isian Blok II. Keterangan Petugas terkait PPL dan PML (nama, kode, tanggal pendataan/pemeriksaan/mengetahui, tanda tangan) terisi.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201 dan 203 terisi dengan numerik, bukan alfabet atau karakter lain (*,”;.#).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202 dan 204 terisi dengan alfabet (untuk nama) dan numerik (untuk kode). </a:t>
            </a:r>
            <a:endParaRPr b="0" i="0" sz="1600" u="none" cap="none" strike="noStrike">
              <a:solidFill>
                <a:schemeClr val="dk1"/>
              </a:solidFill>
              <a:latin typeface="Calibri"/>
              <a:ea typeface="Calibri"/>
              <a:cs typeface="Calibri"/>
              <a:sym typeface="Calibri"/>
            </a:endParaRPr>
          </a:p>
        </p:txBody>
      </p:sp>
      <p:sp>
        <p:nvSpPr>
          <p:cNvPr id="1975" name="Google Shape;1975;p55"/>
          <p:cNvSpPr/>
          <p:nvPr/>
        </p:nvSpPr>
        <p:spPr>
          <a:xfrm>
            <a:off x="358815" y="4569356"/>
            <a:ext cx="10023782" cy="133420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6" name="Google Shape;1976;p55"/>
          <p:cNvSpPr txBox="1"/>
          <p:nvPr/>
        </p:nvSpPr>
        <p:spPr>
          <a:xfrm>
            <a:off x="832608" y="4371082"/>
            <a:ext cx="233051" cy="4591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7" name="Google Shape;1977;p55"/>
          <p:cNvSpPr txBox="1"/>
          <p:nvPr/>
        </p:nvSpPr>
        <p:spPr>
          <a:xfrm>
            <a:off x="493938" y="4374318"/>
            <a:ext cx="4522099"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42850"/>
                </a:solidFill>
                <a:latin typeface="Calibri"/>
                <a:ea typeface="Calibri"/>
                <a:cs typeface="Calibri"/>
                <a:sym typeface="Calibri"/>
              </a:rPr>
              <a:t>BLOK II. KETERANGAN PETUGAS </a:t>
            </a:r>
            <a:endParaRPr/>
          </a:p>
        </p:txBody>
      </p:sp>
      <p:grpSp>
        <p:nvGrpSpPr>
          <p:cNvPr id="1978" name="Google Shape;1978;p55"/>
          <p:cNvGrpSpPr/>
          <p:nvPr/>
        </p:nvGrpSpPr>
        <p:grpSpPr>
          <a:xfrm flipH="1">
            <a:off x="9637797" y="2410061"/>
            <a:ext cx="2554203" cy="3913933"/>
            <a:chOff x="-3952066" y="2305698"/>
            <a:chExt cx="1367390" cy="2520522"/>
          </a:xfrm>
        </p:grpSpPr>
        <p:sp>
          <p:nvSpPr>
            <p:cNvPr id="1979" name="Google Shape;1979;p55"/>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0" name="Google Shape;1980;p55"/>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1" name="Google Shape;1981;p55"/>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2" name="Google Shape;1982;p55"/>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3" name="Google Shape;1983;p55"/>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4" name="Google Shape;1984;p55"/>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5" name="Google Shape;1985;p55"/>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6" name="Google Shape;1986;p55"/>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7" name="Google Shape;1987;p55"/>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8" name="Google Shape;1988;p55"/>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89" name="Google Shape;1989;p55"/>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0" name="Google Shape;1990;p55"/>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1" name="Google Shape;1991;p55"/>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2" name="Google Shape;1992;p55"/>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3" name="Google Shape;1993;p55"/>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4" name="Google Shape;1994;p55"/>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5" name="Google Shape;1995;p55"/>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6" name="Google Shape;1996;p55"/>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7" name="Google Shape;1997;p55"/>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8" name="Google Shape;1998;p55"/>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9" name="Google Shape;1999;p55"/>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0" name="Google Shape;2000;p55"/>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1" name="Google Shape;2001;p55"/>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2" name="Google Shape;2002;p55"/>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3" name="Google Shape;2003;p55"/>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4" name="Google Shape;2004;p55"/>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5" name="Google Shape;2005;p55"/>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6" name="Google Shape;2006;p55"/>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7" name="Google Shape;2007;p55"/>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8" name="Google Shape;2008;p55"/>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09" name="Google Shape;2009;p55"/>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0" name="Google Shape;2010;p55"/>
            <p:cNvSpPr/>
            <p:nvPr/>
          </p:nvSpPr>
          <p:spPr>
            <a:xfrm>
              <a:off x="-3723882"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1" name="Google Shape;2011;p55"/>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2" name="Google Shape;2012;p55"/>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3" name="Google Shape;2013;p55"/>
            <p:cNvSpPr/>
            <p:nvPr/>
          </p:nvSpPr>
          <p:spPr>
            <a:xfrm>
              <a:off x="-3930897"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4" name="Google Shape;2014;p55"/>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5" name="Google Shape;2015;p55"/>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6" name="Google Shape;2016;p55"/>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7" name="Google Shape;2017;p55"/>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18" name="Google Shape;2018;p55"/>
          <p:cNvSpPr txBox="1"/>
          <p:nvPr/>
        </p:nvSpPr>
        <p:spPr>
          <a:xfrm>
            <a:off x="680690" y="1643995"/>
            <a:ext cx="9651056" cy="2618753"/>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101, 102, 103, 104, 105, 108, 110, 111, dan 112  terisi dengan numerik, bukan alfabet atau karakter lain (*,”;.#-).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106, 107, dan 109 terisi dengan alfanumerik.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Untuk rincian 108, pastikan PPL melingkari salah satu kode jawaban 01, 02, 03, ..., 11 dan menuliskannya pada kotak yang tersedia.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110 kode pertama berawalan ‘5’ dan diikuti 3 digit unik per SLS. Contoh 5001, 5002 dst.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111 kode pertama berawalan ‘5’ dan diikuti 3 digit unik per SLS. Contoh 5001, 5002, 5003 dst.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Rincian 112 diisikan sama untuk seluruh keluarga yang pada Rincian 108 berkode 01, 09, 11, dan 06 (untuk pengungsi yang tinggal di hunian tetap per keluarga). </a:t>
            </a:r>
            <a:endParaRPr b="0" i="0" sz="1600" u="none" cap="none" strike="noStrike">
              <a:solidFill>
                <a:schemeClr val="dk1"/>
              </a:solidFill>
              <a:latin typeface="Calibri"/>
              <a:ea typeface="Calibri"/>
              <a:cs typeface="Calibri"/>
              <a:sym typeface="Calibri"/>
            </a:endParaRPr>
          </a:p>
        </p:txBody>
      </p:sp>
      <p:sp>
        <p:nvSpPr>
          <p:cNvPr id="2019" name="Google Shape;2019;p55"/>
          <p:cNvSpPr/>
          <p:nvPr/>
        </p:nvSpPr>
        <p:spPr>
          <a:xfrm>
            <a:off x="358815" y="1337206"/>
            <a:ext cx="10023782" cy="2925541"/>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0" name="Google Shape;2020;p55"/>
          <p:cNvSpPr txBox="1"/>
          <p:nvPr/>
        </p:nvSpPr>
        <p:spPr>
          <a:xfrm>
            <a:off x="832608" y="1158670"/>
            <a:ext cx="233051" cy="4591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1" name="Google Shape;2021;p55"/>
          <p:cNvSpPr txBox="1"/>
          <p:nvPr/>
        </p:nvSpPr>
        <p:spPr>
          <a:xfrm>
            <a:off x="493938" y="1161906"/>
            <a:ext cx="4522099"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42850"/>
                </a:solidFill>
                <a:latin typeface="Calibri"/>
                <a:ea typeface="Calibri"/>
                <a:cs typeface="Calibri"/>
                <a:sym typeface="Calibri"/>
              </a:rPr>
              <a:t>BLOK I. KETERANGAN TEMPAT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26" name="Shape 2026"/>
        <p:cNvGrpSpPr/>
        <p:nvPr/>
      </p:nvGrpSpPr>
      <p:grpSpPr>
        <a:xfrm>
          <a:off x="0" y="0"/>
          <a:ext cx="0" cy="0"/>
          <a:chOff x="0" y="0"/>
          <a:chExt cx="0" cy="0"/>
        </a:xfrm>
      </p:grpSpPr>
      <p:sp>
        <p:nvSpPr>
          <p:cNvPr id="2027" name="Google Shape;2027;p56"/>
          <p:cNvSpPr/>
          <p:nvPr/>
        </p:nvSpPr>
        <p:spPr>
          <a:xfrm>
            <a:off x="4618299" y="130088"/>
            <a:ext cx="7573701" cy="440945"/>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8" name="Google Shape;2028;p56"/>
          <p:cNvSpPr/>
          <p:nvPr/>
        </p:nvSpPr>
        <p:spPr>
          <a:xfrm>
            <a:off x="0" y="-73837"/>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9" name="Google Shape;2029;p5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30" name="Google Shape;2030;p56"/>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REGSOSEK22-XK </a:t>
            </a:r>
            <a:endParaRPr b="0" i="0" sz="1400" u="none" cap="none" strike="noStrike">
              <a:solidFill>
                <a:srgbClr val="000000"/>
              </a:solidFill>
              <a:latin typeface="Arial"/>
              <a:ea typeface="Arial"/>
              <a:cs typeface="Arial"/>
              <a:sym typeface="Arial"/>
            </a:endParaRPr>
          </a:p>
        </p:txBody>
      </p:sp>
      <p:sp>
        <p:nvSpPr>
          <p:cNvPr id="2031" name="Google Shape;2031;p56"/>
          <p:cNvSpPr txBox="1"/>
          <p:nvPr/>
        </p:nvSpPr>
        <p:spPr>
          <a:xfrm>
            <a:off x="832608" y="1222436"/>
            <a:ext cx="233051" cy="4591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32" name="Google Shape;2032;p56"/>
          <p:cNvGrpSpPr/>
          <p:nvPr/>
        </p:nvGrpSpPr>
        <p:grpSpPr>
          <a:xfrm flipH="1">
            <a:off x="9637797" y="2410061"/>
            <a:ext cx="2554203" cy="3913933"/>
            <a:chOff x="-3952066" y="2305698"/>
            <a:chExt cx="1367390" cy="2520522"/>
          </a:xfrm>
        </p:grpSpPr>
        <p:sp>
          <p:nvSpPr>
            <p:cNvPr id="2033" name="Google Shape;2033;p56"/>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4" name="Google Shape;2034;p56"/>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5" name="Google Shape;2035;p56"/>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6" name="Google Shape;2036;p56"/>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7" name="Google Shape;2037;p56"/>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8" name="Google Shape;2038;p56"/>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39" name="Google Shape;2039;p56"/>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0" name="Google Shape;2040;p56"/>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1" name="Google Shape;2041;p56"/>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2" name="Google Shape;2042;p56"/>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3" name="Google Shape;2043;p56"/>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4" name="Google Shape;2044;p56"/>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5" name="Google Shape;2045;p56"/>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6" name="Google Shape;2046;p56"/>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7" name="Google Shape;2047;p56"/>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8" name="Google Shape;2048;p56"/>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9" name="Google Shape;2049;p56"/>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0" name="Google Shape;2050;p56"/>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1" name="Google Shape;2051;p56"/>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2" name="Google Shape;2052;p56"/>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3" name="Google Shape;2053;p56"/>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4" name="Google Shape;2054;p56"/>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5" name="Google Shape;2055;p56"/>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6" name="Google Shape;2056;p56"/>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7" name="Google Shape;2057;p56"/>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8" name="Google Shape;2058;p56"/>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9" name="Google Shape;2059;p56"/>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0" name="Google Shape;2060;p56"/>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1" name="Google Shape;2061;p56"/>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2" name="Google Shape;2062;p56"/>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3" name="Google Shape;2063;p56"/>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4" name="Google Shape;2064;p56"/>
            <p:cNvSpPr/>
            <p:nvPr/>
          </p:nvSpPr>
          <p:spPr>
            <a:xfrm>
              <a:off x="-3723882"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5" name="Google Shape;2065;p56"/>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6" name="Google Shape;2066;p56"/>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7" name="Google Shape;2067;p56"/>
            <p:cNvSpPr/>
            <p:nvPr/>
          </p:nvSpPr>
          <p:spPr>
            <a:xfrm>
              <a:off x="-3930897"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8" name="Google Shape;2068;p56"/>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9" name="Google Shape;2069;p56"/>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0" name="Google Shape;2070;p56"/>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1" name="Google Shape;2071;p56"/>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72" name="Google Shape;2072;p56"/>
          <p:cNvSpPr txBox="1"/>
          <p:nvPr/>
        </p:nvSpPr>
        <p:spPr>
          <a:xfrm>
            <a:off x="568286" y="1620312"/>
            <a:ext cx="9651056" cy="458377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301.a terisi dengan salah satu kode 1, 2, 3, 4, atau 5.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301.b hanya terisi jika rincian 301.a berkode 1.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301.b terisi dengan salah satu kode 1, 2, 3, 4, 5, atau 6.</a:t>
            </a:r>
            <a:endParaRPr b="0" i="0" sz="1600" u="none" cap="none" strike="noStrike">
              <a:solidFill>
                <a:srgbClr val="000000"/>
              </a:solidFill>
              <a:latin typeface="Calibri"/>
              <a:ea typeface="Calibri"/>
              <a:cs typeface="Calibri"/>
              <a:sym typeface="Calibri"/>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302 terisi dengan numerik, bukan alfabet atau karakter lain (*,”;.#).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isian rincian 302 berada pada rentang 003 – 997. Apabila luas lantai lebih dari 997 m2, maka tuliskan 997 pada kotak jawaban yang tersedia. </a:t>
            </a:r>
            <a:endParaRPr b="0" i="0" sz="1600" u="none" cap="none" strike="noStrike">
              <a:solidFill>
                <a:srgbClr val="000000"/>
              </a:solidFill>
              <a:latin typeface="Calibri"/>
              <a:ea typeface="Calibri"/>
              <a:cs typeface="Calibri"/>
              <a:sym typeface="Calibri"/>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303 terisi dengan salah satu kode 1, 2, 3, 4, 5, 6, 7, 8, atau 9.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304 terisi dengan salah satu kode 1, 2, 3, 4, 5, 6, atau 7.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305 terisi dengan salah satu kode 1, 2, 3, 4, 5, 6, 7, atau 8.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306.a terisi dengan salah satu kode 01, 02, 03, …, atau 11 dan dituliskan dalam dua digit.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306.b hanya terisi jika rincian 306.a berkode 4, 5, 6, 7, atau 8.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rincian 306.b terisi dengan salah satu kode 1, 2, atau 8.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Calibri"/>
                <a:ea typeface="Calibri"/>
                <a:cs typeface="Calibri"/>
                <a:sym typeface="Calibri"/>
              </a:rPr>
              <a:t>Pastikan rincian 307 terisi dengan salah satu kode 1, 2, 3, atau 4.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Calibri"/>
                <a:ea typeface="Calibri"/>
                <a:cs typeface="Calibri"/>
                <a:sym typeface="Calibri"/>
              </a:rPr>
              <a:t>Pastikan rincian 308 terisi dengan salah satu kode 00, 01, 02, 03, …, atau 11 dan dituliskan dalam dua digit.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Calibri"/>
                <a:ea typeface="Calibri"/>
                <a:cs typeface="Calibri"/>
                <a:sym typeface="Calibri"/>
              </a:rPr>
              <a:t>Pastikan rincian 310 terisi dengan salah satu kode 1, 2, 3, 4, 5, 6, atau 7.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chemeClr val="dk1"/>
                </a:solidFill>
                <a:latin typeface="Calibri"/>
                <a:ea typeface="Calibri"/>
                <a:cs typeface="Calibri"/>
                <a:sym typeface="Calibri"/>
              </a:rPr>
              <a:t>Pastikan rincian 310.a – 310.d terisi dengan salah satu kode 1 atau 2. </a:t>
            </a:r>
            <a:endParaRPr b="0" i="0" sz="1600" u="none" cap="none" strike="noStrike">
              <a:solidFill>
                <a:schemeClr val="dk1"/>
              </a:solidFill>
              <a:latin typeface="Calibri"/>
              <a:ea typeface="Calibri"/>
              <a:cs typeface="Calibri"/>
              <a:sym typeface="Calibri"/>
            </a:endParaRPr>
          </a:p>
        </p:txBody>
      </p:sp>
      <p:sp>
        <p:nvSpPr>
          <p:cNvPr id="2073" name="Google Shape;2073;p56"/>
          <p:cNvSpPr/>
          <p:nvPr/>
        </p:nvSpPr>
        <p:spPr>
          <a:xfrm>
            <a:off x="358815" y="1312131"/>
            <a:ext cx="10023782" cy="501186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4" name="Google Shape;2074;p56"/>
          <p:cNvSpPr txBox="1"/>
          <p:nvPr/>
        </p:nvSpPr>
        <p:spPr>
          <a:xfrm>
            <a:off x="832608" y="3499097"/>
            <a:ext cx="233051" cy="4591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5" name="Google Shape;2075;p56"/>
          <p:cNvSpPr txBox="1"/>
          <p:nvPr/>
        </p:nvSpPr>
        <p:spPr>
          <a:xfrm>
            <a:off x="493938" y="1172789"/>
            <a:ext cx="4522099" cy="369332"/>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42850"/>
                </a:solidFill>
                <a:latin typeface="Calibri"/>
                <a:ea typeface="Calibri"/>
                <a:cs typeface="Calibri"/>
                <a:sym typeface="Calibri"/>
              </a:rPr>
              <a:t>BLOK III. KETERANGAN PERUMAHAN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0" name="Shape 2080"/>
        <p:cNvGrpSpPr/>
        <p:nvPr/>
      </p:nvGrpSpPr>
      <p:grpSpPr>
        <a:xfrm>
          <a:off x="0" y="0"/>
          <a:ext cx="0" cy="0"/>
          <a:chOff x="0" y="0"/>
          <a:chExt cx="0" cy="0"/>
        </a:xfrm>
      </p:grpSpPr>
      <p:sp>
        <p:nvSpPr>
          <p:cNvPr id="2081" name="Google Shape;2081;p57"/>
          <p:cNvSpPr/>
          <p:nvPr/>
        </p:nvSpPr>
        <p:spPr>
          <a:xfrm>
            <a:off x="4618299" y="130088"/>
            <a:ext cx="7573701" cy="440945"/>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2" name="Google Shape;2082;p57"/>
          <p:cNvSpPr/>
          <p:nvPr/>
        </p:nvSpPr>
        <p:spPr>
          <a:xfrm>
            <a:off x="0" y="-73837"/>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3" name="Google Shape;2083;p5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84" name="Google Shape;2084;p57"/>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REGSOSEK22-XK </a:t>
            </a:r>
            <a:endParaRPr b="0" i="0" sz="1400" u="none" cap="none" strike="noStrike">
              <a:solidFill>
                <a:srgbClr val="000000"/>
              </a:solidFill>
              <a:latin typeface="Arial"/>
              <a:ea typeface="Arial"/>
              <a:cs typeface="Arial"/>
              <a:sym typeface="Arial"/>
            </a:endParaRPr>
          </a:p>
        </p:txBody>
      </p:sp>
      <p:sp>
        <p:nvSpPr>
          <p:cNvPr id="2085" name="Google Shape;2085;p57"/>
          <p:cNvSpPr txBox="1"/>
          <p:nvPr/>
        </p:nvSpPr>
        <p:spPr>
          <a:xfrm>
            <a:off x="832608" y="1222436"/>
            <a:ext cx="233051" cy="4591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86" name="Google Shape;2086;p57"/>
          <p:cNvGrpSpPr/>
          <p:nvPr/>
        </p:nvGrpSpPr>
        <p:grpSpPr>
          <a:xfrm flipH="1">
            <a:off x="9637797" y="2410061"/>
            <a:ext cx="2554203" cy="3913933"/>
            <a:chOff x="-3952066" y="2305698"/>
            <a:chExt cx="1367390" cy="2520522"/>
          </a:xfrm>
        </p:grpSpPr>
        <p:sp>
          <p:nvSpPr>
            <p:cNvPr id="2087" name="Google Shape;2087;p57"/>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8" name="Google Shape;2088;p57"/>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9" name="Google Shape;2089;p57"/>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0" name="Google Shape;2090;p57"/>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1" name="Google Shape;2091;p57"/>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2" name="Google Shape;2092;p57"/>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3" name="Google Shape;2093;p57"/>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4" name="Google Shape;2094;p57"/>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5" name="Google Shape;2095;p57"/>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6" name="Google Shape;2096;p57"/>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7" name="Google Shape;2097;p57"/>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8" name="Google Shape;2098;p57"/>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9" name="Google Shape;2099;p57"/>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0" name="Google Shape;2100;p57"/>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1" name="Google Shape;2101;p57"/>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2" name="Google Shape;2102;p57"/>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3" name="Google Shape;2103;p57"/>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4" name="Google Shape;2104;p57"/>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5" name="Google Shape;2105;p57"/>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6" name="Google Shape;2106;p57"/>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7" name="Google Shape;2107;p57"/>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8" name="Google Shape;2108;p57"/>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9" name="Google Shape;2109;p57"/>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0" name="Google Shape;2110;p57"/>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1" name="Google Shape;2111;p57"/>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2" name="Google Shape;2112;p57"/>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3" name="Google Shape;2113;p57"/>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4" name="Google Shape;2114;p57"/>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5" name="Google Shape;2115;p57"/>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6" name="Google Shape;2116;p57"/>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7" name="Google Shape;2117;p57"/>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8" name="Google Shape;2118;p57"/>
            <p:cNvSpPr/>
            <p:nvPr/>
          </p:nvSpPr>
          <p:spPr>
            <a:xfrm>
              <a:off x="-3723882"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9" name="Google Shape;2119;p57"/>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0" name="Google Shape;2120;p57"/>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1" name="Google Shape;2121;p57"/>
            <p:cNvSpPr/>
            <p:nvPr/>
          </p:nvSpPr>
          <p:spPr>
            <a:xfrm>
              <a:off x="-3930897"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2" name="Google Shape;2122;p57"/>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3" name="Google Shape;2123;p57"/>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4" name="Google Shape;2124;p57"/>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5" name="Google Shape;2125;p57"/>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26" name="Google Shape;2126;p57"/>
          <p:cNvSpPr txBox="1"/>
          <p:nvPr/>
        </p:nvSpPr>
        <p:spPr>
          <a:xfrm>
            <a:off x="568286" y="1587654"/>
            <a:ext cx="9651056" cy="514521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PPL mengisi identitas wilayah yang terletak pada bagian atas Blok IV (rincian 101, 102, 103, 104, 105, 110, dan 111) dengan menyalin dari Blok I.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isian Blok III kolom (1) terkait nomor urut anggota keluarga terisi dengan alfabet, bukan numerik.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isian Blok III kolom (2) terkait nama terisi dengan alfabet, bukan numerik.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isian Blok III kolom (2) terkait NIK berjumlah 16 digit angka. Digit ketujuh pada NIK merepresentasikan jenis kelamin, pastikan isian 	tersebut sesuai dengan isian Blok III kolom (3) terkait jenis kelamin. Adapun pengaturannya adalah:  </a:t>
            </a:r>
            <a:endParaRPr b="0" i="0" sz="1600" u="none" cap="none" strike="noStrike">
              <a:solidFill>
                <a:srgbClr val="000000"/>
              </a:solidFill>
              <a:latin typeface="Calibri"/>
              <a:ea typeface="Calibri"/>
              <a:cs typeface="Calibri"/>
              <a:sym typeface="Calibri"/>
            </a:endParaRPr>
          </a:p>
          <a:p>
            <a:pPr indent="-342900" lvl="8" marL="342900" marR="0" rtl="0" algn="just">
              <a:lnSpc>
                <a:spcPct val="114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Angka 0, 1, 2, atau 3 untuk jenis kelamin laki-laki  </a:t>
            </a:r>
            <a:endParaRPr/>
          </a:p>
          <a:p>
            <a:pPr indent="-342900" lvl="8" marL="342900" marR="0" rtl="0" algn="just">
              <a:lnSpc>
                <a:spcPct val="114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Angka 4, 5, 6, atau 7 untuk jenis kelamin perempuan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isian Blok III kolom (3) terkait jenis kelamin terisi dengan salah satu kode 1 atau 2.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isian Blok III kolom (4) terkait status hubungan dengan kepala keluarga terisi dengan salah satu kode 1, 2, 3, ..., atau 8.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isian Blok III kolom (5) terkait umur berada pada rentang 00 – 97 dan ditulis dalam 2 digit. Untuk responden yang umurnya 97 tahun atau lebih dituliskan “97”.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Blok III kolom (6) hingga kolom (14) hanya terisi jika anggota keluarga berusia 5 tahun ke atas (isian Blok III kolom (5) adalah 5 tahun atau lebih). </a:t>
            </a:r>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isian Blok III kolom (6) terisi dengan salah satu kode 1, 2, 3, atau 4.</a:t>
            </a:r>
            <a:endParaRPr b="0" i="0" sz="1600" u="none" cap="none" strike="noStrike">
              <a:solidFill>
                <a:srgbClr val="000000"/>
              </a:solidFill>
              <a:latin typeface="Calibri"/>
              <a:ea typeface="Calibri"/>
              <a:cs typeface="Calibri"/>
              <a:sym typeface="Calibri"/>
            </a:endParaRPr>
          </a:p>
          <a:p>
            <a:pPr indent="-342900" lvl="0" marL="342900" marR="0" rtl="0" algn="just">
              <a:lnSpc>
                <a:spcPct val="114000"/>
              </a:lnSpc>
              <a:spcBef>
                <a:spcPts val="0"/>
              </a:spcBef>
              <a:spcAft>
                <a:spcPts val="0"/>
              </a:spcAft>
              <a:buClr>
                <a:srgbClr val="000000"/>
              </a:buClr>
              <a:buSzPts val="1600"/>
              <a:buFont typeface="Arial"/>
              <a:buAutoNum type="arabicPeriod"/>
            </a:pPr>
            <a:r>
              <a:rPr b="0" i="0" lang="en-US" sz="1600" u="none" cap="none" strike="noStrike">
                <a:solidFill>
                  <a:srgbClr val="000000"/>
                </a:solidFill>
                <a:latin typeface="Calibri"/>
                <a:ea typeface="Calibri"/>
                <a:cs typeface="Calibri"/>
                <a:sym typeface="Calibri"/>
              </a:rPr>
              <a:t>Pastikan isian Blok III Kolom (7) hanya terisi jika kolom (6) terisi kode 1,2, atau 3.  </a:t>
            </a:r>
            <a:endParaRPr/>
          </a:p>
        </p:txBody>
      </p:sp>
      <p:sp>
        <p:nvSpPr>
          <p:cNvPr id="2127" name="Google Shape;2127;p57"/>
          <p:cNvSpPr/>
          <p:nvPr/>
        </p:nvSpPr>
        <p:spPr>
          <a:xfrm>
            <a:off x="358815" y="1312131"/>
            <a:ext cx="10023782" cy="5415782"/>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8" name="Google Shape;2128;p57"/>
          <p:cNvSpPr txBox="1"/>
          <p:nvPr/>
        </p:nvSpPr>
        <p:spPr>
          <a:xfrm>
            <a:off x="493938" y="1096589"/>
            <a:ext cx="6418491" cy="369291"/>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42850"/>
                </a:solidFill>
                <a:latin typeface="Calibri"/>
                <a:ea typeface="Calibri"/>
                <a:cs typeface="Calibri"/>
                <a:sym typeface="Calibri"/>
              </a:rPr>
              <a:t>BLOK IV. DAFTAR KELUARGA/PENDUDUK DI WILAYAH KHUSUS </a:t>
            </a:r>
            <a:r>
              <a:rPr b="1" i="0" lang="en-US" sz="900" u="none" cap="none" strike="noStrike">
                <a:solidFill>
                  <a:srgbClr val="142850"/>
                </a:solidFill>
                <a:latin typeface="Calibri"/>
                <a:ea typeface="Calibri"/>
                <a:cs typeface="Calibri"/>
                <a:sym typeface="Calibri"/>
              </a:rPr>
              <a:t>[1]</a:t>
            </a:r>
            <a:endParaRPr b="1" i="0" sz="800" u="none" cap="none" strike="noStrike">
              <a:solidFill>
                <a:srgbClr val="14285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3" name="Shape 2133"/>
        <p:cNvGrpSpPr/>
        <p:nvPr/>
      </p:nvGrpSpPr>
      <p:grpSpPr>
        <a:xfrm>
          <a:off x="0" y="0"/>
          <a:ext cx="0" cy="0"/>
          <a:chOff x="0" y="0"/>
          <a:chExt cx="0" cy="0"/>
        </a:xfrm>
      </p:grpSpPr>
      <p:sp>
        <p:nvSpPr>
          <p:cNvPr id="2134" name="Google Shape;2134;p58"/>
          <p:cNvSpPr/>
          <p:nvPr/>
        </p:nvSpPr>
        <p:spPr>
          <a:xfrm>
            <a:off x="4618299" y="130088"/>
            <a:ext cx="7573701" cy="440945"/>
          </a:xfrm>
          <a:prstGeom prst="rect">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5" name="Google Shape;2135;p58"/>
          <p:cNvSpPr/>
          <p:nvPr/>
        </p:nvSpPr>
        <p:spPr>
          <a:xfrm>
            <a:off x="0" y="-73837"/>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36" name="Google Shape;2136;p5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137" name="Google Shape;2137;p58"/>
          <p:cNvSpPr txBox="1"/>
          <p:nvPr/>
        </p:nvSpPr>
        <p:spPr>
          <a:xfrm>
            <a:off x="358815" y="130088"/>
            <a:ext cx="369684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REGSOSEK22-XK </a:t>
            </a:r>
            <a:endParaRPr b="0" i="0" sz="1400" u="none" cap="none" strike="noStrike">
              <a:solidFill>
                <a:srgbClr val="000000"/>
              </a:solidFill>
              <a:latin typeface="Arial"/>
              <a:ea typeface="Arial"/>
              <a:cs typeface="Arial"/>
              <a:sym typeface="Arial"/>
            </a:endParaRPr>
          </a:p>
        </p:txBody>
      </p:sp>
      <p:sp>
        <p:nvSpPr>
          <p:cNvPr id="2138" name="Google Shape;2138;p58"/>
          <p:cNvSpPr txBox="1"/>
          <p:nvPr/>
        </p:nvSpPr>
        <p:spPr>
          <a:xfrm>
            <a:off x="832608" y="1222436"/>
            <a:ext cx="233051" cy="4591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139" name="Google Shape;2139;p58"/>
          <p:cNvGrpSpPr/>
          <p:nvPr/>
        </p:nvGrpSpPr>
        <p:grpSpPr>
          <a:xfrm flipH="1">
            <a:off x="9637797" y="2410061"/>
            <a:ext cx="2554203" cy="3913933"/>
            <a:chOff x="-3952066" y="2305698"/>
            <a:chExt cx="1367390" cy="2520522"/>
          </a:xfrm>
        </p:grpSpPr>
        <p:sp>
          <p:nvSpPr>
            <p:cNvPr id="2140" name="Google Shape;2140;p58"/>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1" name="Google Shape;2141;p58"/>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2" name="Google Shape;2142;p58"/>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3" name="Google Shape;2143;p58"/>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4" name="Google Shape;2144;p58"/>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5" name="Google Shape;2145;p58"/>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6" name="Google Shape;2146;p58"/>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7" name="Google Shape;2147;p58"/>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8" name="Google Shape;2148;p58"/>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9" name="Google Shape;2149;p58"/>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0" name="Google Shape;2150;p58"/>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1" name="Google Shape;2151;p58"/>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2" name="Google Shape;2152;p58"/>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3" name="Google Shape;2153;p58"/>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4" name="Google Shape;2154;p58"/>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5" name="Google Shape;2155;p58"/>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6" name="Google Shape;2156;p58"/>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7" name="Google Shape;2157;p58"/>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8" name="Google Shape;2158;p58"/>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9" name="Google Shape;2159;p58"/>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0" name="Google Shape;2160;p58"/>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1" name="Google Shape;2161;p58"/>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2" name="Google Shape;2162;p58"/>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3" name="Google Shape;2163;p58"/>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4" name="Google Shape;2164;p58"/>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5" name="Google Shape;2165;p58"/>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6" name="Google Shape;2166;p58"/>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7" name="Google Shape;2167;p58"/>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8" name="Google Shape;2168;p58"/>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9" name="Google Shape;2169;p58"/>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0" name="Google Shape;2170;p58"/>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1" name="Google Shape;2171;p58"/>
            <p:cNvSpPr/>
            <p:nvPr/>
          </p:nvSpPr>
          <p:spPr>
            <a:xfrm>
              <a:off x="-3723882"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2" name="Google Shape;2172;p58"/>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3" name="Google Shape;2173;p58"/>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4" name="Google Shape;2174;p58"/>
            <p:cNvSpPr/>
            <p:nvPr/>
          </p:nvSpPr>
          <p:spPr>
            <a:xfrm>
              <a:off x="-3930897"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00A8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5" name="Google Shape;2175;p58"/>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6" name="Google Shape;2176;p58"/>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7" name="Google Shape;2177;p58"/>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8" name="Google Shape;2178;p58"/>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79" name="Google Shape;2179;p58"/>
          <p:cNvSpPr txBox="1"/>
          <p:nvPr/>
        </p:nvSpPr>
        <p:spPr>
          <a:xfrm>
            <a:off x="568286" y="1620312"/>
            <a:ext cx="9651056" cy="5145214"/>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4000"/>
              </a:lnSpc>
              <a:spcBef>
                <a:spcPts val="0"/>
              </a:spcBef>
              <a:spcAft>
                <a:spcPts val="0"/>
              </a:spcAft>
              <a:buClr>
                <a:srgbClr val="000000"/>
              </a:buClr>
              <a:buSzPts val="1600"/>
              <a:buFont typeface="Arial"/>
              <a:buAutoNum type="arabicPeriod" startAt="11"/>
            </a:pPr>
            <a:r>
              <a:rPr b="0" i="0" lang="en-US" sz="1600" u="none" cap="none" strike="noStrike">
                <a:solidFill>
                  <a:srgbClr val="000000"/>
                </a:solidFill>
                <a:latin typeface="Calibri"/>
                <a:ea typeface="Calibri"/>
                <a:cs typeface="Calibri"/>
                <a:sym typeface="Calibri"/>
              </a:rPr>
              <a:t>Pastikan isian Blok III kolom (7) terisi dengan salah satu kode 01, 02, 03, …, 10 dan diisikan dalam dua digit. </a:t>
            </a:r>
            <a:endParaRPr/>
          </a:p>
          <a:p>
            <a:pPr indent="-342900" lvl="0" marL="342900" marR="0" rtl="0" algn="just">
              <a:lnSpc>
                <a:spcPct val="114000"/>
              </a:lnSpc>
              <a:spcBef>
                <a:spcPts val="0"/>
              </a:spcBef>
              <a:spcAft>
                <a:spcPts val="0"/>
              </a:spcAft>
              <a:buClr>
                <a:srgbClr val="000000"/>
              </a:buClr>
              <a:buSzPts val="1600"/>
              <a:buFont typeface="Arial"/>
              <a:buAutoNum type="arabicPeriod" startAt="11"/>
            </a:pPr>
            <a:r>
              <a:rPr b="0" i="0" lang="en-US" sz="1600" u="none" cap="none" strike="noStrike">
                <a:solidFill>
                  <a:srgbClr val="000000"/>
                </a:solidFill>
                <a:latin typeface="Calibri"/>
                <a:ea typeface="Calibri"/>
                <a:cs typeface="Calibri"/>
                <a:sym typeface="Calibri"/>
              </a:rPr>
              <a:t>Pastikan isian Blok III kolom (8) terkait ijazah/STTB tertinggi yang dimiliki terisi dengan salah satu kode 1, 2, 3, 4, atau 5.  </a:t>
            </a:r>
            <a:endParaRPr/>
          </a:p>
          <a:p>
            <a:pPr indent="-342900" lvl="0" marL="342900" marR="0" rtl="0" algn="just">
              <a:lnSpc>
                <a:spcPct val="114000"/>
              </a:lnSpc>
              <a:spcBef>
                <a:spcPts val="0"/>
              </a:spcBef>
              <a:spcAft>
                <a:spcPts val="0"/>
              </a:spcAft>
              <a:buClr>
                <a:srgbClr val="000000"/>
              </a:buClr>
              <a:buSzPts val="1600"/>
              <a:buFont typeface="Arial"/>
              <a:buAutoNum type="arabicPeriod" startAt="11"/>
            </a:pPr>
            <a:r>
              <a:rPr b="0" i="0" lang="en-US" sz="1600" u="none" cap="none" strike="noStrike">
                <a:solidFill>
                  <a:srgbClr val="000000"/>
                </a:solidFill>
                <a:latin typeface="Calibri"/>
                <a:ea typeface="Calibri"/>
                <a:cs typeface="Calibri"/>
                <a:sym typeface="Calibri"/>
              </a:rPr>
              <a:t>Pastikan isian Blok III kolom (9) terkait status bekerja/membantu bekerja selama seminggu terakhir terisi dengan salah satu kode 1 atau 2. </a:t>
            </a:r>
            <a:endParaRPr/>
          </a:p>
          <a:p>
            <a:pPr indent="-342900" lvl="0" marL="342900" marR="0" rtl="0" algn="just">
              <a:lnSpc>
                <a:spcPct val="114000"/>
              </a:lnSpc>
              <a:spcBef>
                <a:spcPts val="0"/>
              </a:spcBef>
              <a:spcAft>
                <a:spcPts val="0"/>
              </a:spcAft>
              <a:buClr>
                <a:srgbClr val="000000"/>
              </a:buClr>
              <a:buSzPts val="1600"/>
              <a:buFont typeface="Arial"/>
              <a:buAutoNum type="arabicPeriod" startAt="11"/>
            </a:pPr>
            <a:r>
              <a:rPr b="0" i="0" lang="en-US" sz="1600" u="none" cap="none" strike="noStrike">
                <a:solidFill>
                  <a:srgbClr val="000000"/>
                </a:solidFill>
                <a:latin typeface="Calibri"/>
                <a:ea typeface="Calibri"/>
                <a:cs typeface="Calibri"/>
                <a:sym typeface="Calibri"/>
              </a:rPr>
              <a:t>Pastikan Blok III kolom (10) lapangan usaha dari pekerjaan utama hanya terisi jika isian Blok III kolom (9) berkode 1. Pastikan PPL mengisikan pekerjaan responden lengkap dan jelas. Pastikan pula PML mengisikan kode lapangan usaha sesuai dengan deskripsi pekerjaan responden dan mengisikan salah satu kode 01, 02, 03, 04, …, atau 26 pada kotak yang tersedia.   </a:t>
            </a:r>
            <a:endParaRPr/>
          </a:p>
          <a:p>
            <a:pPr indent="-342900" lvl="0" marL="342900" marR="0" rtl="0" algn="just">
              <a:lnSpc>
                <a:spcPct val="114000"/>
              </a:lnSpc>
              <a:spcBef>
                <a:spcPts val="0"/>
              </a:spcBef>
              <a:spcAft>
                <a:spcPts val="0"/>
              </a:spcAft>
              <a:buClr>
                <a:srgbClr val="000000"/>
              </a:buClr>
              <a:buSzPts val="1600"/>
              <a:buFont typeface="Arial"/>
              <a:buAutoNum type="arabicPeriod" startAt="11"/>
            </a:pPr>
            <a:r>
              <a:rPr b="0" i="0" lang="en-US" sz="1600" u="none" cap="none" strike="noStrike">
                <a:solidFill>
                  <a:srgbClr val="000000"/>
                </a:solidFill>
                <a:latin typeface="Calibri"/>
                <a:ea typeface="Calibri"/>
                <a:cs typeface="Calibri"/>
                <a:sym typeface="Calibri"/>
              </a:rPr>
              <a:t>Pastikan Blok III kolom (11) terkait status dalam pekerjaan utama hanya terisi jika isian Blok III kolom (9) berkode 1 dan terisi dengan salah satu kode 1, 2, 3, 4, 5, 6, 7, atau 8. </a:t>
            </a:r>
            <a:endParaRPr/>
          </a:p>
          <a:p>
            <a:pPr indent="-342900" lvl="0" marL="342900" marR="0" rtl="0" algn="just">
              <a:lnSpc>
                <a:spcPct val="114000"/>
              </a:lnSpc>
              <a:spcBef>
                <a:spcPts val="0"/>
              </a:spcBef>
              <a:spcAft>
                <a:spcPts val="0"/>
              </a:spcAft>
              <a:buClr>
                <a:srgbClr val="000000"/>
              </a:buClr>
              <a:buSzPts val="1600"/>
              <a:buFont typeface="Arial"/>
              <a:buAutoNum type="arabicPeriod" startAt="11"/>
            </a:pPr>
            <a:r>
              <a:rPr b="0" i="0" lang="en-US" sz="1600" u="none" cap="none" strike="noStrike">
                <a:solidFill>
                  <a:srgbClr val="000000"/>
                </a:solidFill>
                <a:latin typeface="Calibri"/>
                <a:ea typeface="Calibri"/>
                <a:cs typeface="Calibri"/>
                <a:sym typeface="Calibri"/>
              </a:rPr>
              <a:t>Pastikan isian Blok III kolom (12) terkait kepemilikan usaha terisi dengan salah satu kode 1 atau 2. </a:t>
            </a:r>
            <a:endParaRPr/>
          </a:p>
          <a:p>
            <a:pPr indent="-342900" lvl="0" marL="342900" marR="0" rtl="0" algn="just">
              <a:lnSpc>
                <a:spcPct val="114000"/>
              </a:lnSpc>
              <a:spcBef>
                <a:spcPts val="0"/>
              </a:spcBef>
              <a:spcAft>
                <a:spcPts val="0"/>
              </a:spcAft>
              <a:buClr>
                <a:srgbClr val="000000"/>
              </a:buClr>
              <a:buSzPts val="1600"/>
              <a:buFont typeface="Arial"/>
              <a:buAutoNum type="arabicPeriod" startAt="11"/>
            </a:pPr>
            <a:r>
              <a:rPr b="0" i="0" lang="en-US" sz="1600" u="none" cap="none" strike="noStrike">
                <a:solidFill>
                  <a:srgbClr val="000000"/>
                </a:solidFill>
                <a:latin typeface="Calibri"/>
                <a:ea typeface="Calibri"/>
                <a:cs typeface="Calibri"/>
                <a:sym typeface="Calibri"/>
              </a:rPr>
              <a:t>Pastikan Blok III kolom (13) terkait jumlah usaha sendiri/bersama yang dimiliki hanya terisi jika Blok III kolom (12) berkode 1 dan pastikan isiannya berada pada rentang 01 – 97 (dituliskan dalam dua digit). </a:t>
            </a:r>
            <a:endParaRPr/>
          </a:p>
          <a:p>
            <a:pPr indent="-342900" lvl="0" marL="342900" marR="0" rtl="0" algn="just">
              <a:lnSpc>
                <a:spcPct val="114000"/>
              </a:lnSpc>
              <a:spcBef>
                <a:spcPts val="0"/>
              </a:spcBef>
              <a:spcAft>
                <a:spcPts val="0"/>
              </a:spcAft>
              <a:buClr>
                <a:srgbClr val="000000"/>
              </a:buClr>
              <a:buSzPts val="1600"/>
              <a:buFont typeface="Arial"/>
              <a:buAutoNum type="arabicPeriod" startAt="11"/>
            </a:pPr>
            <a:r>
              <a:rPr b="0" i="0" lang="en-US" sz="1600" u="none" cap="none" strike="noStrike">
                <a:solidFill>
                  <a:srgbClr val="000000"/>
                </a:solidFill>
                <a:latin typeface="Calibri"/>
                <a:ea typeface="Calibri"/>
                <a:cs typeface="Calibri"/>
                <a:sym typeface="Calibri"/>
              </a:rPr>
              <a:t>Pastikan Blok III kolom (14) terkait lapangan usaha dari usaha utama hanya terisi jika isian Blok III kolom (12) berkode 1. Pastikan PPL mengisikan pekerjaan responden dengan lengkap dan jelas. Pastikan pula PML mengisikan kode lapangan usaha sesuai dengan deskripsi pekerjaan responden dan mengisikan salah satu kode 01, 02, 03, 04, …, atau 26 pada kotak yang tersedia.   </a:t>
            </a:r>
            <a:endParaRPr/>
          </a:p>
        </p:txBody>
      </p:sp>
      <p:sp>
        <p:nvSpPr>
          <p:cNvPr id="2180" name="Google Shape;2180;p58"/>
          <p:cNvSpPr/>
          <p:nvPr/>
        </p:nvSpPr>
        <p:spPr>
          <a:xfrm>
            <a:off x="358815" y="1312130"/>
            <a:ext cx="10023782" cy="5415781"/>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81" name="Google Shape;2181;p58"/>
          <p:cNvSpPr txBox="1"/>
          <p:nvPr/>
        </p:nvSpPr>
        <p:spPr>
          <a:xfrm>
            <a:off x="493938" y="1172789"/>
            <a:ext cx="6418491" cy="369291"/>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142850"/>
                </a:solidFill>
                <a:latin typeface="Calibri"/>
                <a:ea typeface="Calibri"/>
                <a:cs typeface="Calibri"/>
                <a:sym typeface="Calibri"/>
              </a:rPr>
              <a:t>BLOK IV. DAFTAR KELUARGA/PENDUDUK DI WILAYAH KHUSUS </a:t>
            </a:r>
            <a:r>
              <a:rPr b="1" i="0" lang="en-US" sz="900" u="none" cap="none" strike="noStrike">
                <a:solidFill>
                  <a:srgbClr val="142850"/>
                </a:solidFill>
                <a:latin typeface="Calibri"/>
                <a:ea typeface="Calibri"/>
                <a:cs typeface="Calibri"/>
                <a:sym typeface="Calibri"/>
              </a:rPr>
              <a:t>[2]</a:t>
            </a:r>
            <a:endParaRPr b="1" i="0" sz="800" u="none" cap="none" strike="noStrike">
              <a:solidFill>
                <a:srgbClr val="14285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C9DF"/>
        </a:solidFill>
      </p:bgPr>
    </p:bg>
    <p:spTree>
      <p:nvGrpSpPr>
        <p:cNvPr id="337" name="Shape 337"/>
        <p:cNvGrpSpPr/>
        <p:nvPr/>
      </p:nvGrpSpPr>
      <p:grpSpPr>
        <a:xfrm>
          <a:off x="0" y="0"/>
          <a:ext cx="0" cy="0"/>
          <a:chOff x="0" y="0"/>
          <a:chExt cx="0" cy="0"/>
        </a:xfrm>
      </p:grpSpPr>
      <p:sp>
        <p:nvSpPr>
          <p:cNvPr id="338" name="Google Shape;338;p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 name="Google Shape;339;p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0" name="Google Shape;340;p4"/>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 name="Google Shape;341;p4"/>
          <p:cNvSpPr txBox="1"/>
          <p:nvPr/>
        </p:nvSpPr>
        <p:spPr>
          <a:xfrm>
            <a:off x="358815" y="130088"/>
            <a:ext cx="433484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REGS0SEK22-PSLS</a:t>
            </a:r>
            <a:endParaRPr b="0" i="0" sz="1400" u="none" cap="none" strike="noStrike">
              <a:solidFill>
                <a:srgbClr val="000000"/>
              </a:solidFill>
              <a:latin typeface="Arial"/>
              <a:ea typeface="Arial"/>
              <a:cs typeface="Arial"/>
              <a:sym typeface="Arial"/>
            </a:endParaRPr>
          </a:p>
        </p:txBody>
      </p:sp>
      <p:sp>
        <p:nvSpPr>
          <p:cNvPr id="342" name="Google Shape;342;p4"/>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127</a:t>
            </a:r>
            <a:endParaRPr b="0" i="0" sz="1400" u="none" cap="none" strike="noStrike">
              <a:solidFill>
                <a:srgbClr val="000000"/>
              </a:solidFill>
              <a:latin typeface="Arial"/>
              <a:ea typeface="Arial"/>
              <a:cs typeface="Arial"/>
              <a:sym typeface="Arial"/>
            </a:endParaRPr>
          </a:p>
        </p:txBody>
      </p:sp>
      <p:grpSp>
        <p:nvGrpSpPr>
          <p:cNvPr id="343" name="Google Shape;343;p4"/>
          <p:cNvGrpSpPr/>
          <p:nvPr/>
        </p:nvGrpSpPr>
        <p:grpSpPr>
          <a:xfrm>
            <a:off x="1058635" y="1222436"/>
            <a:ext cx="9787952" cy="4693830"/>
            <a:chOff x="1005130" y="4160423"/>
            <a:chExt cx="7758564" cy="3775771"/>
          </a:xfrm>
        </p:grpSpPr>
        <p:sp>
          <p:nvSpPr>
            <p:cNvPr id="344" name="Google Shape;344;p4"/>
            <p:cNvSpPr/>
            <p:nvPr/>
          </p:nvSpPr>
          <p:spPr>
            <a:xfrm>
              <a:off x="1005130" y="4321475"/>
              <a:ext cx="7758564" cy="3614719"/>
            </a:xfrm>
            <a:prstGeom prst="rect">
              <a:avLst/>
            </a:prstGeom>
            <a:noFill/>
            <a:ln cap="flat" cmpd="sng" w="12700">
              <a:solidFill>
                <a:schemeClr val="lt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p4"/>
            <p:cNvSpPr txBox="1"/>
            <p:nvPr/>
          </p:nvSpPr>
          <p:spPr>
            <a:xfrm>
              <a:off x="1047718" y="416042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4"/>
            <p:cNvSpPr txBox="1"/>
            <p:nvPr/>
          </p:nvSpPr>
          <p:spPr>
            <a:xfrm>
              <a:off x="1422561" y="4913562"/>
              <a:ext cx="6973235" cy="2425862"/>
            </a:xfrm>
            <a:prstGeom prst="rect">
              <a:avLst/>
            </a:prstGeom>
            <a:noFill/>
            <a:ln>
              <a:noFill/>
            </a:ln>
          </p:spPr>
          <p:txBody>
            <a:bodyPr anchorCtr="0" anchor="t" bIns="45700" lIns="91425" spcFirstLastPara="1" rIns="91425" wrap="square" tIns="45700">
              <a:spAutoFit/>
            </a:bodyPr>
            <a:lstStyle/>
            <a:p>
              <a:pPr indent="444500" lvl="0" marL="0" marR="0" rtl="0" algn="just">
                <a:lnSpc>
                  <a:spcPct val="11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Dokumen REGSOSEK22-PSLS merupakan dokumen yang diisi apabila terjadi perubahan SLS yang ditemukan PPL saat di lapangan. PML bertugas untuk memeriksa kelengkapan dan kewajaran isian daftar REGSOSEK22-PSLS. Beberapa hal yang harus diperhatikan oleh PML selama melakukan pemeriksaan REGSOSEK22-PSLS:</a:t>
              </a:r>
              <a:endParaRPr b="0" i="0" sz="1800" u="none" cap="none" strike="noStrike">
                <a:solidFill>
                  <a:schemeClr val="dk1"/>
                </a:solidFill>
                <a:latin typeface="Arial"/>
                <a:ea typeface="Arial"/>
                <a:cs typeface="Arial"/>
                <a:sym typeface="Arial"/>
              </a:endParaRPr>
            </a:p>
            <a:p>
              <a:pPr indent="-342900" lvl="0" marL="342900" marR="0" rtl="0" algn="just">
                <a:lnSpc>
                  <a:spcPct val="115000"/>
                </a:lnSpc>
                <a:spcBef>
                  <a:spcPts val="60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Pastikan Blok I rincian 1 sampai dengan rincian 4 telah terisi.</a:t>
              </a:r>
              <a:endParaRPr b="0" i="0" sz="1800" u="none" cap="none" strike="noStrike">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Pastikan bagian atas Blok III Identitas Desa/Kelurahan terisi numerik.</a:t>
              </a:r>
              <a:endParaRPr b="0" i="0" sz="1800" u="none" cap="none" strike="noStrike">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Pastikan isian “Halaman …. dari …. halaman” terisi.</a:t>
              </a:r>
              <a:endParaRPr b="0" i="0" sz="1800" u="none" cap="none" strike="noStrike">
                <a:solidFill>
                  <a:schemeClr val="dk1"/>
                </a:solidFill>
                <a:latin typeface="Arial"/>
                <a:ea typeface="Arial"/>
                <a:cs typeface="Arial"/>
                <a:sym typeface="Arial"/>
              </a:endParaRPr>
            </a:p>
            <a:p>
              <a:pPr indent="-342900" lvl="0" marL="342900" marR="0" rtl="0" algn="just">
                <a:lnSpc>
                  <a:spcPct val="115000"/>
                </a:lnSpc>
                <a:spcBef>
                  <a:spcPts val="0"/>
                </a:spcBef>
                <a:spcAft>
                  <a:spcPts val="0"/>
                </a:spcAft>
                <a:buClr>
                  <a:schemeClr val="dk1"/>
                </a:buClr>
                <a:buSzPts val="1800"/>
                <a:buFont typeface="Calibri"/>
                <a:buAutoNum type="arabicPeriod"/>
              </a:pPr>
              <a:r>
                <a:rPr b="0" i="0" lang="en-US" sz="1800" u="none" cap="none" strike="noStrike">
                  <a:solidFill>
                    <a:schemeClr val="dk1"/>
                  </a:solidFill>
                  <a:latin typeface="Calibri"/>
                  <a:ea typeface="Calibri"/>
                  <a:cs typeface="Calibri"/>
                  <a:sym typeface="Calibri"/>
                </a:rPr>
                <a:t>Pastikan Blok III kolom (2) dan kolom (5) terisi numerik dan kolom (3) dan (4) terisi alfa numerik.</a:t>
              </a:r>
              <a:endParaRPr b="0" i="0" sz="1800" u="none" cap="none" strike="noStrike">
                <a:solidFill>
                  <a:schemeClr val="dk1"/>
                </a:solidFill>
                <a:latin typeface="Arial"/>
                <a:ea typeface="Arial"/>
                <a:cs typeface="Arial"/>
                <a:sym typeface="Arial"/>
              </a:endParaRPr>
            </a:p>
          </p:txBody>
        </p:sp>
        <p:sp>
          <p:nvSpPr>
            <p:cNvPr id="347" name="Google Shape;347;p4"/>
            <p:cNvSpPr txBox="1"/>
            <p:nvPr/>
          </p:nvSpPr>
          <p:spPr>
            <a:xfrm>
              <a:off x="1047718" y="4322483"/>
              <a:ext cx="5660657" cy="3218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Pemeriksaan Dokumen REGSOSEK22-PSLS</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pic>
        <p:nvPicPr>
          <p:cNvPr descr="A picture containing water, outdoor, water sport, sport" id="2187" name="Google Shape;2187;p26"/>
          <p:cNvPicPr preferRelativeResize="0"/>
          <p:nvPr/>
        </p:nvPicPr>
        <p:blipFill rotWithShape="1">
          <a:blip r:embed="rId3">
            <a:alphaModFix/>
          </a:blip>
          <a:srcRect b="7502" l="0" r="0" t="8647"/>
          <a:stretch/>
        </p:blipFill>
        <p:spPr>
          <a:xfrm>
            <a:off x="0" y="-1"/>
            <a:ext cx="12192000" cy="6858001"/>
          </a:xfrm>
          <a:prstGeom prst="rect">
            <a:avLst/>
          </a:prstGeom>
          <a:noFill/>
          <a:ln>
            <a:noFill/>
          </a:ln>
        </p:spPr>
      </p:pic>
      <p:sp>
        <p:nvSpPr>
          <p:cNvPr id="2188" name="Google Shape;2188;p26"/>
          <p:cNvSpPr/>
          <p:nvPr/>
        </p:nvSpPr>
        <p:spPr>
          <a:xfrm>
            <a:off x="1" y="-118904"/>
            <a:ext cx="12192000" cy="6858000"/>
          </a:xfrm>
          <a:prstGeom prst="rect">
            <a:avLst/>
          </a:prstGeom>
          <a:solidFill>
            <a:srgbClr val="017A87">
              <a:alpha val="34117"/>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89" name="Google Shape;2189;p26"/>
          <p:cNvSpPr/>
          <p:nvPr/>
        </p:nvSpPr>
        <p:spPr>
          <a:xfrm>
            <a:off x="3050016" y="2494567"/>
            <a:ext cx="5940280" cy="1632435"/>
          </a:xfrm>
          <a:prstGeom prst="rect">
            <a:avLst/>
          </a:prstGeom>
          <a:noFill/>
          <a:ln>
            <a:noFill/>
          </a:ln>
        </p:spPr>
        <p:txBody>
          <a:bodyPr anchorCtr="0" anchor="ctr" bIns="45700" lIns="91425" spcFirstLastPara="1" rIns="91425" wrap="square" tIns="45700">
            <a:spAutoFit/>
          </a:bodyPr>
          <a:lstStyle/>
          <a:p>
            <a:pPr indent="0" lvl="0" marL="0" marR="0" rtl="0" algn="ctr">
              <a:lnSpc>
                <a:spcPct val="80000"/>
              </a:lnSpc>
              <a:spcBef>
                <a:spcPts val="0"/>
              </a:spcBef>
              <a:spcAft>
                <a:spcPts val="0"/>
              </a:spcAft>
              <a:buClr>
                <a:srgbClr val="AFF6FE"/>
              </a:buClr>
              <a:buSzPts val="8000"/>
              <a:buFont typeface="Calibri"/>
              <a:buNone/>
            </a:pPr>
            <a:r>
              <a:rPr b="1" i="1" lang="en-US" sz="8000" u="none" cap="none" strike="noStrike">
                <a:solidFill>
                  <a:srgbClr val="AFF6FE"/>
                </a:solidFill>
                <a:latin typeface="Calibri"/>
                <a:ea typeface="Calibri"/>
                <a:cs typeface="Calibri"/>
                <a:sym typeface="Calibri"/>
              </a:rPr>
              <a:t>Terima Kasih!</a:t>
            </a:r>
            <a:endParaRPr b="0" i="0" sz="14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4400"/>
              <a:buFont typeface="Calibri"/>
              <a:buNone/>
            </a:pPr>
            <a:r>
              <a:rPr b="0" i="0" lang="en-US" sz="4400" u="none" cap="none" strike="noStrike">
                <a:solidFill>
                  <a:srgbClr val="FFFFFF"/>
                </a:solidFill>
                <a:latin typeface="Calibri"/>
                <a:ea typeface="Calibri"/>
                <a:cs typeface="Calibri"/>
                <a:sym typeface="Calibri"/>
              </a:rPr>
              <a:t>www.bps.go.id</a:t>
            </a:r>
            <a:endParaRPr b="0" i="0" sz="4400" u="none" cap="none" strike="noStrike">
              <a:solidFill>
                <a:srgbClr val="FFFFFF"/>
              </a:solidFill>
              <a:latin typeface="Calibri"/>
              <a:ea typeface="Calibri"/>
              <a:cs typeface="Calibri"/>
              <a:sym typeface="Calibri"/>
            </a:endParaRPr>
          </a:p>
        </p:txBody>
      </p:sp>
      <p:grpSp>
        <p:nvGrpSpPr>
          <p:cNvPr id="2190" name="Google Shape;2190;p26"/>
          <p:cNvGrpSpPr/>
          <p:nvPr/>
        </p:nvGrpSpPr>
        <p:grpSpPr>
          <a:xfrm rot="10800000">
            <a:off x="5581731" y="4591772"/>
            <a:ext cx="876850" cy="110431"/>
            <a:chOff x="7325756" y="6126083"/>
            <a:chExt cx="812214" cy="102290"/>
          </a:xfrm>
        </p:grpSpPr>
        <p:sp>
          <p:nvSpPr>
            <p:cNvPr id="2191" name="Google Shape;2191;p26"/>
            <p:cNvSpPr/>
            <p:nvPr/>
          </p:nvSpPr>
          <p:spPr>
            <a:xfrm>
              <a:off x="7325756" y="6126083"/>
              <a:ext cx="102290" cy="1022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92" name="Google Shape;2192;p26"/>
            <p:cNvSpPr/>
            <p:nvPr/>
          </p:nvSpPr>
          <p:spPr>
            <a:xfrm>
              <a:off x="8035680" y="6126083"/>
              <a:ext cx="102290" cy="1022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93" name="Google Shape;2193;p26"/>
            <p:cNvSpPr/>
            <p:nvPr/>
          </p:nvSpPr>
          <p:spPr>
            <a:xfrm>
              <a:off x="7503237" y="6126083"/>
              <a:ext cx="102290" cy="1022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94" name="Google Shape;2194;p26"/>
            <p:cNvSpPr/>
            <p:nvPr/>
          </p:nvSpPr>
          <p:spPr>
            <a:xfrm>
              <a:off x="7680718" y="6126083"/>
              <a:ext cx="102290" cy="1022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95" name="Google Shape;2195;p26"/>
            <p:cNvSpPr/>
            <p:nvPr/>
          </p:nvSpPr>
          <p:spPr>
            <a:xfrm>
              <a:off x="7858199" y="6126083"/>
              <a:ext cx="102290" cy="1022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2196" name="Google Shape;2196;p26"/>
          <p:cNvGrpSpPr/>
          <p:nvPr/>
        </p:nvGrpSpPr>
        <p:grpSpPr>
          <a:xfrm>
            <a:off x="54263" y="-10047"/>
            <a:ext cx="2652903" cy="908535"/>
            <a:chOff x="110825" y="8809"/>
            <a:chExt cx="3271581" cy="1116936"/>
          </a:xfrm>
        </p:grpSpPr>
        <p:pic>
          <p:nvPicPr>
            <p:cNvPr id="2197" name="Google Shape;2197;p26"/>
            <p:cNvPicPr preferRelativeResize="0"/>
            <p:nvPr/>
          </p:nvPicPr>
          <p:blipFill rotWithShape="1">
            <a:blip r:embed="rId4">
              <a:alphaModFix/>
            </a:blip>
            <a:srcRect b="0" l="0" r="71752" t="0"/>
            <a:stretch/>
          </p:blipFill>
          <p:spPr>
            <a:xfrm>
              <a:off x="110825" y="8809"/>
              <a:ext cx="924156" cy="1108127"/>
            </a:xfrm>
            <a:prstGeom prst="rect">
              <a:avLst/>
            </a:prstGeom>
            <a:noFill/>
            <a:ln>
              <a:noFill/>
            </a:ln>
          </p:spPr>
        </p:pic>
        <p:pic>
          <p:nvPicPr>
            <p:cNvPr id="2198" name="Google Shape;2198;p26"/>
            <p:cNvPicPr preferRelativeResize="0"/>
            <p:nvPr/>
          </p:nvPicPr>
          <p:blipFill rotWithShape="1">
            <a:blip r:embed="rId5">
              <a:alphaModFix/>
            </a:blip>
            <a:srcRect b="0" l="28248" r="0" t="0"/>
            <a:stretch/>
          </p:blipFill>
          <p:spPr>
            <a:xfrm>
              <a:off x="1034981" y="17617"/>
              <a:ext cx="2347425" cy="1108128"/>
            </a:xfrm>
            <a:prstGeom prst="rect">
              <a:avLst/>
            </a:prstGeom>
            <a:noFill/>
            <a:ln>
              <a:noFill/>
            </a:ln>
          </p:spPr>
        </p:pic>
      </p:grpSp>
      <p:grpSp>
        <p:nvGrpSpPr>
          <p:cNvPr id="2199" name="Google Shape;2199;p26"/>
          <p:cNvGrpSpPr/>
          <p:nvPr/>
        </p:nvGrpSpPr>
        <p:grpSpPr>
          <a:xfrm>
            <a:off x="10297861" y="136115"/>
            <a:ext cx="1572274" cy="615000"/>
            <a:chOff x="9581313" y="136114"/>
            <a:chExt cx="2288821" cy="895281"/>
          </a:xfrm>
        </p:grpSpPr>
        <p:pic>
          <p:nvPicPr>
            <p:cNvPr id="2200" name="Google Shape;2200;p26"/>
            <p:cNvPicPr preferRelativeResize="0"/>
            <p:nvPr/>
          </p:nvPicPr>
          <p:blipFill rotWithShape="1">
            <a:blip r:embed="rId6">
              <a:alphaModFix/>
            </a:blip>
            <a:srcRect b="0" l="0" r="0" t="0"/>
            <a:stretch/>
          </p:blipFill>
          <p:spPr>
            <a:xfrm>
              <a:off x="9581313" y="136114"/>
              <a:ext cx="559010" cy="895281"/>
            </a:xfrm>
            <a:prstGeom prst="rect">
              <a:avLst/>
            </a:prstGeom>
            <a:noFill/>
            <a:ln>
              <a:noFill/>
            </a:ln>
          </p:spPr>
        </p:pic>
        <p:grpSp>
          <p:nvGrpSpPr>
            <p:cNvPr id="2201" name="Google Shape;2201;p26"/>
            <p:cNvGrpSpPr/>
            <p:nvPr/>
          </p:nvGrpSpPr>
          <p:grpSpPr>
            <a:xfrm>
              <a:off x="10415508" y="221656"/>
              <a:ext cx="1454626" cy="638282"/>
              <a:chOff x="-4715287" y="1030852"/>
              <a:chExt cx="3876908" cy="1701168"/>
            </a:xfrm>
          </p:grpSpPr>
          <p:pic>
            <p:nvPicPr>
              <p:cNvPr descr="Logo&#10;&#10;Description automatically generated with medium confidence" id="2202" name="Google Shape;2202;p26"/>
              <p:cNvPicPr preferRelativeResize="0"/>
              <p:nvPr/>
            </p:nvPicPr>
            <p:blipFill rotWithShape="1">
              <a:blip r:embed="rId7">
                <a:alphaModFix/>
              </a:blip>
              <a:srcRect b="0" l="0" r="53168" t="0"/>
              <a:stretch/>
            </p:blipFill>
            <p:spPr>
              <a:xfrm>
                <a:off x="-4715287" y="1031394"/>
                <a:ext cx="1807964" cy="1700626"/>
              </a:xfrm>
              <a:prstGeom prst="rect">
                <a:avLst/>
              </a:prstGeom>
              <a:noFill/>
              <a:ln>
                <a:noFill/>
              </a:ln>
            </p:spPr>
          </p:pic>
          <p:pic>
            <p:nvPicPr>
              <p:cNvPr id="2203" name="Google Shape;2203;p26"/>
              <p:cNvPicPr preferRelativeResize="0"/>
              <p:nvPr/>
            </p:nvPicPr>
            <p:blipFill rotWithShape="1">
              <a:blip r:embed="rId8">
                <a:alphaModFix/>
              </a:blip>
              <a:srcRect b="0" l="0" r="0" t="0"/>
              <a:stretch/>
            </p:blipFill>
            <p:spPr>
              <a:xfrm>
                <a:off x="-2892909" y="1030852"/>
                <a:ext cx="2054530" cy="1700931"/>
              </a:xfrm>
              <a:prstGeom prst="rect">
                <a:avLst/>
              </a:prstGeom>
              <a:noFill/>
              <a:ln>
                <a:noFill/>
              </a:ln>
            </p:spPr>
          </p:pic>
        </p:grpSp>
      </p:grpSp>
      <p:sp>
        <p:nvSpPr>
          <p:cNvPr id="2204" name="Google Shape;2204;p26"/>
          <p:cNvSpPr/>
          <p:nvPr/>
        </p:nvSpPr>
        <p:spPr>
          <a:xfrm>
            <a:off x="0" y="6596390"/>
            <a:ext cx="3190297" cy="261610"/>
          </a:xfrm>
          <a:prstGeom prst="rect">
            <a:avLst/>
          </a:prstGeom>
          <a:noFill/>
          <a:ln>
            <a:noFill/>
          </a:ln>
        </p:spPr>
        <p:txBody>
          <a:bodyPr anchorCtr="0" anchor="t" bIns="45700" lIns="91425" spcFirstLastPara="1" rIns="91425" wrap="square" tIns="45700">
            <a:spAutoFit/>
          </a:bodyPr>
          <a:lstStyle/>
          <a:p>
            <a:pPr indent="12696" lvl="1" marL="0" marR="0" rtl="0" algn="l">
              <a:lnSpc>
                <a:spcPct val="100000"/>
              </a:lnSpc>
              <a:spcBef>
                <a:spcPts val="0"/>
              </a:spcBef>
              <a:spcAft>
                <a:spcPts val="0"/>
              </a:spcAft>
              <a:buClr>
                <a:srgbClr val="000000"/>
              </a:buClr>
              <a:buSzPts val="1100"/>
              <a:buFont typeface="Arial"/>
              <a:buNone/>
            </a:pPr>
            <a:r>
              <a:rPr b="1" i="1" lang="en-US" sz="1100" u="none" cap="none" strike="noStrike">
                <a:solidFill>
                  <a:schemeClr val="lt1"/>
                </a:solidFill>
                <a:latin typeface="Calibri"/>
                <a:ea typeface="Calibri"/>
                <a:cs typeface="Calibri"/>
                <a:sym typeface="Calibri"/>
              </a:rPr>
              <a:t>Foto oleh: Ir.  Andi Pranowo (BPS Kabupaten Blitar)</a:t>
            </a:r>
            <a:endParaRPr b="0" i="0" sz="1400" u="none" cap="none" strike="noStrike">
              <a:solidFill>
                <a:srgbClr val="000000"/>
              </a:solidFill>
              <a:latin typeface="Arial"/>
              <a:ea typeface="Arial"/>
              <a:cs typeface="Arial"/>
              <a:sym typeface="Arial"/>
            </a:endParaRPr>
          </a:p>
        </p:txBody>
      </p:sp>
      <p:pic>
        <p:nvPicPr>
          <p:cNvPr id="2205" name="Google Shape;2205;p26"/>
          <p:cNvPicPr preferRelativeResize="0"/>
          <p:nvPr/>
        </p:nvPicPr>
        <p:blipFill rotWithShape="1">
          <a:blip r:embed="rId9">
            <a:alphaModFix/>
          </a:blip>
          <a:srcRect b="0" l="0" r="0" t="0"/>
          <a:stretch/>
        </p:blipFill>
        <p:spPr>
          <a:xfrm>
            <a:off x="7939672" y="-496336"/>
            <a:ext cx="2475896" cy="17507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352" name="Shape 352"/>
        <p:cNvGrpSpPr/>
        <p:nvPr/>
      </p:nvGrpSpPr>
      <p:grpSpPr>
        <a:xfrm>
          <a:off x="0" y="0"/>
          <a:ext cx="0" cy="0"/>
          <a:chOff x="0" y="0"/>
          <a:chExt cx="0" cy="0"/>
        </a:xfrm>
      </p:grpSpPr>
      <p:sp>
        <p:nvSpPr>
          <p:cNvPr id="353" name="Google Shape;353;p5"/>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 name="Google Shape;354;p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55" name="Google Shape;355;p5"/>
          <p:cNvSpPr/>
          <p:nvPr/>
        </p:nvSpPr>
        <p:spPr>
          <a:xfrm>
            <a:off x="-11575" y="-49066"/>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6" name="Google Shape;356;p5"/>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357" name="Google Shape;357;p5"/>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127</a:t>
            </a:r>
            <a:endParaRPr b="0" i="0" sz="1400" u="none" cap="none" strike="noStrike">
              <a:solidFill>
                <a:srgbClr val="000000"/>
              </a:solidFill>
              <a:latin typeface="Arial"/>
              <a:ea typeface="Arial"/>
              <a:cs typeface="Arial"/>
              <a:sym typeface="Arial"/>
            </a:endParaRPr>
          </a:p>
        </p:txBody>
      </p:sp>
      <p:grpSp>
        <p:nvGrpSpPr>
          <p:cNvPr id="358" name="Google Shape;358;p5"/>
          <p:cNvGrpSpPr/>
          <p:nvPr/>
        </p:nvGrpSpPr>
        <p:grpSpPr>
          <a:xfrm>
            <a:off x="426708" y="1222436"/>
            <a:ext cx="9867024" cy="5037028"/>
            <a:chOff x="724854" y="4160423"/>
            <a:chExt cx="7821241" cy="4051845"/>
          </a:xfrm>
        </p:grpSpPr>
        <p:sp>
          <p:nvSpPr>
            <p:cNvPr id="359" name="Google Shape;359;p5"/>
            <p:cNvSpPr/>
            <p:nvPr/>
          </p:nvSpPr>
          <p:spPr>
            <a:xfrm>
              <a:off x="724854" y="4325649"/>
              <a:ext cx="7821241" cy="3571920"/>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5"/>
            <p:cNvSpPr txBox="1"/>
            <p:nvPr/>
          </p:nvSpPr>
          <p:spPr>
            <a:xfrm>
              <a:off x="1047718" y="416042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1" name="Google Shape;361;p5"/>
            <p:cNvSpPr txBox="1"/>
            <p:nvPr/>
          </p:nvSpPr>
          <p:spPr>
            <a:xfrm>
              <a:off x="935554" y="4638368"/>
              <a:ext cx="7425000" cy="35739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PML memeriksa dokumen hasil verifikasi keluarga, baik dari sisi cakupan maupun pengisian dokumen.</a:t>
              </a:r>
              <a:endParaRPr b="0" i="0" sz="1600" u="none" cap="none" strike="noStrike">
                <a:solidFill>
                  <a:schemeClr val="lt1"/>
                </a:solidFill>
                <a:latin typeface="Calibri"/>
                <a:ea typeface="Calibri"/>
                <a:cs typeface="Calibri"/>
                <a:sym typeface="Calibri"/>
              </a:endParaRPr>
            </a:p>
            <a:p>
              <a:pPr indent="-342900" lvl="0" marL="342900" marR="0" rtl="0" algn="just">
                <a:lnSpc>
                  <a:spcPct val="115000"/>
                </a:lnSpc>
                <a:spcBef>
                  <a:spcPts val="60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Pastikan Blok I rincian 1, 2, 3, 4, 5, 6, 8, dan 9 terisi dengan numerik, bukan alfabet atau karakter lain (*,”;.#).</a:t>
              </a:r>
              <a:endParaRPr b="0" i="0" sz="1600" u="none" cap="none" strike="noStrike">
                <a:solidFill>
                  <a:schemeClr val="lt1"/>
                </a:solidFill>
                <a:latin typeface="Calibri"/>
                <a:ea typeface="Calibri"/>
                <a:cs typeface="Calibri"/>
                <a:sym typeface="Calibri"/>
              </a:endParaRPr>
            </a:p>
            <a:p>
              <a:pPr indent="-342900" lvl="0" marL="342900" marR="0" rtl="0" algn="just">
                <a:lnSpc>
                  <a:spcPct val="115000"/>
                </a:lnSpc>
                <a:spcBef>
                  <a:spcPts val="60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Pastikan Blok I rincian 9 dan 10 harus ada isian.</a:t>
              </a:r>
              <a:endParaRPr b="0" i="0" sz="1600" u="none" cap="none" strike="sngStrike">
                <a:solidFill>
                  <a:schemeClr val="lt1"/>
                </a:solidFill>
                <a:latin typeface="Calibri"/>
                <a:ea typeface="Calibri"/>
                <a:cs typeface="Calibri"/>
                <a:sym typeface="Calibri"/>
              </a:endParaRPr>
            </a:p>
            <a:p>
              <a:pPr indent="-342900" lvl="0" marL="342900" marR="0" rtl="0" algn="just">
                <a:lnSpc>
                  <a:spcPct val="115000"/>
                </a:lnSpc>
                <a:spcBef>
                  <a:spcPts val="60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Pastikan Blok II rincian 2 Rekap Jumlah Keluarga Hasil Verifikasi sama dengan Nomor urut keluarga terbesar Blok V.A - V.B kolom 6 halaman terakhir.</a:t>
              </a:r>
              <a:endParaRPr b="0" i="0" sz="1600" u="none" cap="none" strike="sngStrike">
                <a:solidFill>
                  <a:schemeClr val="lt1"/>
                </a:solidFill>
                <a:latin typeface="Calibri"/>
                <a:ea typeface="Calibri"/>
                <a:cs typeface="Calibri"/>
                <a:sym typeface="Calibri"/>
              </a:endParaRPr>
            </a:p>
            <a:p>
              <a:pPr indent="-342900" lvl="0" marL="342900" marR="0" rtl="0" algn="just">
                <a:lnSpc>
                  <a:spcPct val="115000"/>
                </a:lnSpc>
                <a:spcBef>
                  <a:spcPts val="90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Pastikan Blok II rincian 3.1 Rekap Jumlah Keluarga Sangat Miskin sama dengan Blok VB baris c kolom 7 halaman terakhir.</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1300"/>
                </a:spcBef>
                <a:spcAft>
                  <a:spcPts val="0"/>
                </a:spcAft>
                <a:buClr>
                  <a:schemeClr val="lt1"/>
                </a:buClr>
                <a:buSzPts val="1600"/>
                <a:buFont typeface="Arial"/>
                <a:buAutoNum type="arabicPeriod"/>
              </a:pPr>
              <a:r>
                <a:rPr b="0" i="0" lang="en-US" sz="1600" u="none" cap="none" strike="noStrike">
                  <a:solidFill>
                    <a:schemeClr val="lt1"/>
                  </a:solidFill>
                  <a:latin typeface="Calibri"/>
                  <a:ea typeface="Calibri"/>
                  <a:cs typeface="Calibri"/>
                  <a:sym typeface="Calibri"/>
                </a:rPr>
                <a:t>Pastikan Blok II rincian 3.2 Rekap Jumlah Keluarga Miskin sama dengan Blok VB baris c kolom 8 halaman terakhir.</a:t>
              </a:r>
              <a:endParaRPr b="0" i="0" sz="1600" u="none" cap="none" strike="sngStrike">
                <a:solidFill>
                  <a:schemeClr val="lt1"/>
                </a:solidFill>
                <a:latin typeface="Calibri"/>
                <a:ea typeface="Calibri"/>
                <a:cs typeface="Calibri"/>
                <a:sym typeface="Calibri"/>
              </a:endParaRPr>
            </a:p>
            <a:p>
              <a:pPr indent="-342900" lvl="0" marL="342900" marR="0" rtl="0" algn="just">
                <a:lnSpc>
                  <a:spcPct val="115000"/>
                </a:lnSpc>
                <a:spcBef>
                  <a:spcPts val="600"/>
                </a:spcBef>
                <a:spcAft>
                  <a:spcPts val="0"/>
                </a:spcAft>
                <a:buClr>
                  <a:schemeClr val="lt1"/>
                </a:buClr>
                <a:buSzPts val="1600"/>
                <a:buFont typeface="Arial"/>
                <a:buAutoNum type="arabicPeriod"/>
              </a:pPr>
              <a:r>
                <a:rPr b="0" i="0" lang="en-US" sz="1600" u="none" cap="none" strike="noStrike">
                  <a:solidFill>
                    <a:schemeClr val="lt1"/>
                  </a:solidFill>
                  <a:latin typeface="Calibri"/>
                  <a:ea typeface="Calibri"/>
                  <a:cs typeface="Calibri"/>
                  <a:sym typeface="Calibri"/>
                </a:rPr>
                <a:t>Pastikan Blok II rincian 3.3 Rekap Jumlah Keluarga Tidak Miskin sama dengan Blok VB baris c kolom 9 halaman terakhir.</a:t>
              </a:r>
              <a:endParaRPr b="0" i="0" sz="1600" u="none" cap="none" strike="noStrike">
                <a:solidFill>
                  <a:schemeClr val="lt1"/>
                </a:solidFill>
                <a:latin typeface="Calibri"/>
                <a:ea typeface="Calibri"/>
                <a:cs typeface="Calibri"/>
                <a:sym typeface="Calibri"/>
              </a:endParaRPr>
            </a:p>
            <a:p>
              <a:pPr indent="0" lvl="0" marL="0" marR="0" rtl="0" algn="just">
                <a:lnSpc>
                  <a:spcPct val="115000"/>
                </a:lnSpc>
                <a:spcBef>
                  <a:spcPts val="900"/>
                </a:spcBef>
                <a:spcAft>
                  <a:spcPts val="0"/>
                </a:spcAft>
                <a:buClr>
                  <a:srgbClr val="000000"/>
                </a:buClr>
                <a:buSzPts val="1600"/>
                <a:buFont typeface="Arial"/>
                <a:buNone/>
              </a:pPr>
              <a:r>
                <a:t/>
              </a:r>
              <a:endParaRPr b="0" i="0" sz="1600" u="none" cap="none" strike="sngStrike">
                <a:solidFill>
                  <a:schemeClr val="lt1"/>
                </a:solidFill>
                <a:latin typeface="Calibri"/>
                <a:ea typeface="Calibri"/>
                <a:cs typeface="Calibri"/>
                <a:sym typeface="Calibri"/>
              </a:endParaRPr>
            </a:p>
          </p:txBody>
        </p:sp>
        <p:sp>
          <p:nvSpPr>
            <p:cNvPr id="362" name="Google Shape;362;p5"/>
            <p:cNvSpPr txBox="1"/>
            <p:nvPr/>
          </p:nvSpPr>
          <p:spPr>
            <a:xfrm>
              <a:off x="1273476" y="4164721"/>
              <a:ext cx="3838248" cy="321853"/>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42850"/>
                  </a:solidFill>
                  <a:latin typeface="Calibri"/>
                  <a:ea typeface="Calibri"/>
                  <a:cs typeface="Calibri"/>
                  <a:sym typeface="Calibri"/>
                </a:rPr>
                <a:t>Pemeriksaan Dokumen REGSOSEK22-VK1</a:t>
              </a:r>
              <a:r>
                <a:rPr b="0" i="0" lang="en-US" sz="1200" u="none" cap="none" strike="noStrike">
                  <a:solidFill>
                    <a:srgbClr val="142850"/>
                  </a:solidFill>
                  <a:latin typeface="Calibri"/>
                  <a:ea typeface="Calibri"/>
                  <a:cs typeface="Calibri"/>
                  <a:sym typeface="Calibri"/>
                </a:rPr>
                <a:t>[1]</a:t>
              </a:r>
              <a:endParaRPr b="0" i="0" sz="2000" u="none" cap="none" strike="noStrike">
                <a:solidFill>
                  <a:srgbClr val="142850"/>
                </a:solidFill>
                <a:latin typeface="Calibri"/>
                <a:ea typeface="Calibri"/>
                <a:cs typeface="Calibri"/>
                <a:sym typeface="Calibri"/>
              </a:endParaRPr>
            </a:p>
          </p:txBody>
        </p:sp>
      </p:grpSp>
      <p:grpSp>
        <p:nvGrpSpPr>
          <p:cNvPr id="363" name="Google Shape;363;p5"/>
          <p:cNvGrpSpPr/>
          <p:nvPr/>
        </p:nvGrpSpPr>
        <p:grpSpPr>
          <a:xfrm flipH="1">
            <a:off x="9630298" y="2339609"/>
            <a:ext cx="2554203" cy="3913933"/>
            <a:chOff x="-3952066" y="2305698"/>
            <a:chExt cx="1367390" cy="2520522"/>
          </a:xfrm>
        </p:grpSpPr>
        <p:sp>
          <p:nvSpPr>
            <p:cNvPr id="364" name="Google Shape;364;p5"/>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5" name="Google Shape;365;p5"/>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6" name="Google Shape;366;p5"/>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7" name="Google Shape;367;p5"/>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8" name="Google Shape;368;p5"/>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9" name="Google Shape;369;p5"/>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0" name="Google Shape;370;p5"/>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1" name="Google Shape;371;p5"/>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2" name="Google Shape;372;p5"/>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3" name="Google Shape;373;p5"/>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4" name="Google Shape;374;p5"/>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5" name="Google Shape;375;p5"/>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6" name="Google Shape;376;p5"/>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7" name="Google Shape;377;p5"/>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8" name="Google Shape;378;p5"/>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9" name="Google Shape;379;p5"/>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5"/>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1" name="Google Shape;381;p5"/>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5"/>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 name="Google Shape;383;p5"/>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5"/>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5" name="Google Shape;385;p5"/>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p5"/>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7" name="Google Shape;387;p5"/>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8" name="Google Shape;388;p5"/>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9" name="Google Shape;389;p5"/>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0" name="Google Shape;390;p5"/>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1" name="Google Shape;391;p5"/>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2" name="Google Shape;392;p5"/>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p5"/>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4" name="Google Shape;394;p5"/>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p5"/>
            <p:cNvSpPr/>
            <p:nvPr/>
          </p:nvSpPr>
          <p:spPr>
            <a:xfrm>
              <a:off x="-3725569"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p5"/>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p5"/>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p5"/>
            <p:cNvSpPr/>
            <p:nvPr/>
          </p:nvSpPr>
          <p:spPr>
            <a:xfrm>
              <a:off x="-3932584"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9" name="Google Shape;399;p5"/>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0" name="Google Shape;400;p5"/>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5"/>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p5"/>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407" name="Shape 407"/>
        <p:cNvGrpSpPr/>
        <p:nvPr/>
      </p:nvGrpSpPr>
      <p:grpSpPr>
        <a:xfrm>
          <a:off x="0" y="0"/>
          <a:ext cx="0" cy="0"/>
          <a:chOff x="0" y="0"/>
          <a:chExt cx="0" cy="0"/>
        </a:xfrm>
      </p:grpSpPr>
      <p:sp>
        <p:nvSpPr>
          <p:cNvPr id="408" name="Google Shape;408;p6"/>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9" name="Google Shape;409;p6"/>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10" name="Google Shape;410;p6"/>
          <p:cNvSpPr/>
          <p:nvPr/>
        </p:nvSpPr>
        <p:spPr>
          <a:xfrm>
            <a:off x="-11575" y="-49066"/>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p6"/>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412" name="Google Shape;412;p6"/>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128</a:t>
            </a:r>
            <a:endParaRPr b="0" i="0" sz="1400" u="none" cap="none" strike="noStrike">
              <a:solidFill>
                <a:srgbClr val="000000"/>
              </a:solidFill>
              <a:latin typeface="Arial"/>
              <a:ea typeface="Arial"/>
              <a:cs typeface="Arial"/>
              <a:sym typeface="Arial"/>
            </a:endParaRPr>
          </a:p>
        </p:txBody>
      </p:sp>
      <p:grpSp>
        <p:nvGrpSpPr>
          <p:cNvPr id="413" name="Google Shape;413;p6"/>
          <p:cNvGrpSpPr/>
          <p:nvPr/>
        </p:nvGrpSpPr>
        <p:grpSpPr>
          <a:xfrm>
            <a:off x="426708" y="1222436"/>
            <a:ext cx="9867024" cy="5361243"/>
            <a:chOff x="724854" y="4160423"/>
            <a:chExt cx="7821241" cy="4312647"/>
          </a:xfrm>
        </p:grpSpPr>
        <p:sp>
          <p:nvSpPr>
            <p:cNvPr id="414" name="Google Shape;414;p6"/>
            <p:cNvSpPr/>
            <p:nvPr/>
          </p:nvSpPr>
          <p:spPr>
            <a:xfrm>
              <a:off x="724854" y="4325648"/>
              <a:ext cx="7821241" cy="4147422"/>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5" name="Google Shape;415;p6"/>
            <p:cNvSpPr txBox="1"/>
            <p:nvPr/>
          </p:nvSpPr>
          <p:spPr>
            <a:xfrm>
              <a:off x="1047718" y="416042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6" name="Google Shape;416;p6"/>
            <p:cNvSpPr txBox="1"/>
            <p:nvPr/>
          </p:nvSpPr>
          <p:spPr>
            <a:xfrm>
              <a:off x="1273476" y="4164721"/>
              <a:ext cx="3838248" cy="321853"/>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42850"/>
                  </a:solidFill>
                  <a:latin typeface="Calibri"/>
                  <a:ea typeface="Calibri"/>
                  <a:cs typeface="Calibri"/>
                  <a:sym typeface="Calibri"/>
                </a:rPr>
                <a:t>Pemeriksaan Dokumen REGSOSEK22-VK1</a:t>
              </a:r>
              <a:r>
                <a:rPr b="0" i="0" lang="en-US" sz="1200" u="none" cap="none" strike="noStrike">
                  <a:solidFill>
                    <a:srgbClr val="142850"/>
                  </a:solidFill>
                  <a:latin typeface="Calibri"/>
                  <a:ea typeface="Calibri"/>
                  <a:cs typeface="Calibri"/>
                  <a:sym typeface="Calibri"/>
                </a:rPr>
                <a:t> [2]</a:t>
              </a:r>
              <a:endParaRPr b="1" i="0" sz="2000" u="none" cap="none" strike="noStrike">
                <a:solidFill>
                  <a:srgbClr val="142850"/>
                </a:solidFill>
                <a:latin typeface="Calibri"/>
                <a:ea typeface="Calibri"/>
                <a:cs typeface="Calibri"/>
                <a:sym typeface="Calibri"/>
              </a:endParaRPr>
            </a:p>
          </p:txBody>
        </p:sp>
        <p:sp>
          <p:nvSpPr>
            <p:cNvPr id="417" name="Google Shape;417;p6"/>
            <p:cNvSpPr txBox="1"/>
            <p:nvPr/>
          </p:nvSpPr>
          <p:spPr>
            <a:xfrm>
              <a:off x="929773" y="4603368"/>
              <a:ext cx="7425123" cy="380673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chemeClr val="lt1"/>
                </a:buClr>
                <a:buSzPts val="1600"/>
                <a:buFont typeface="Arial"/>
                <a:buAutoNum type="arabicPeriod" startAt="8"/>
              </a:pPr>
              <a:r>
                <a:rPr b="0" i="0" lang="en-US" sz="1600" u="none" cap="none" strike="noStrike">
                  <a:solidFill>
                    <a:schemeClr val="lt1"/>
                  </a:solidFill>
                  <a:latin typeface="Calibri"/>
                  <a:ea typeface="Calibri"/>
                  <a:cs typeface="Calibri"/>
                  <a:sym typeface="Calibri"/>
                </a:rPr>
                <a:t>Pastikan isian blok III. Keterangan Petugas terkait PPL dan PML (nama, kode pencacah, tanggal pencacahan, tanda tangan) terisi.</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8"/>
              </a:pPr>
              <a:r>
                <a:rPr b="0" i="0" lang="en-US" sz="1600" u="none" cap="none" strike="noStrike">
                  <a:solidFill>
                    <a:schemeClr val="lt1"/>
                  </a:solidFill>
                  <a:latin typeface="Calibri"/>
                  <a:ea typeface="Calibri"/>
                  <a:cs typeface="Calibri"/>
                  <a:sym typeface="Calibri"/>
                </a:rPr>
                <a:t>Pastikan Blok IVB terisi nama lengkap dan tanda tangan ketua/pengurus SLS/NON SLS.</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8"/>
              </a:pPr>
              <a:r>
                <a:rPr b="0" i="0" lang="en-US" sz="1600" u="none" cap="none" strike="noStrike">
                  <a:solidFill>
                    <a:schemeClr val="lt1"/>
                  </a:solidFill>
                  <a:latin typeface="Calibri"/>
                  <a:ea typeface="Calibri"/>
                  <a:cs typeface="Calibri"/>
                  <a:sym typeface="Calibri"/>
                </a:rPr>
                <a:t>Pastikan Identitas SLS/Non SLS pada bagian atas Blok VA atau Blok VB terisi dan sesuai dengan Isian Blok I. Identitas Satuan Lingkungan Setempat/Non SLS.</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8"/>
              </a:pPr>
              <a:r>
                <a:rPr b="0" i="0" lang="en-US" sz="1600" u="none" cap="none" strike="noStrike">
                  <a:solidFill>
                    <a:schemeClr val="lt1"/>
                  </a:solidFill>
                  <a:latin typeface="Calibri"/>
                  <a:ea typeface="Calibri"/>
                  <a:cs typeface="Calibri"/>
                  <a:sym typeface="Calibri"/>
                </a:rPr>
                <a:t>Pastikan jika Blok VA kolom (4) berkode 0, maka kolom (5), (6), (7), (8), dan (9) tidak terisi. </a:t>
              </a:r>
              <a:endParaRPr b="0" i="0" sz="1600" u="none" cap="none" strike="noStrike">
                <a:solidFill>
                  <a:schemeClr val="lt1"/>
                </a:solidFill>
                <a:latin typeface="Calibri"/>
                <a:ea typeface="Calibri"/>
                <a:cs typeface="Calibri"/>
                <a:sym typeface="Calibri"/>
              </a:endParaRPr>
            </a:p>
            <a:p>
              <a:pPr indent="-342900" lvl="0" marL="342900" marR="0" rtl="0" algn="just">
                <a:lnSpc>
                  <a:spcPct val="115000"/>
                </a:lnSpc>
                <a:spcBef>
                  <a:spcPts val="600"/>
                </a:spcBef>
                <a:spcAft>
                  <a:spcPts val="0"/>
                </a:spcAft>
                <a:buClr>
                  <a:schemeClr val="lt1"/>
                </a:buClr>
                <a:buSzPts val="1600"/>
                <a:buFont typeface="Arial"/>
                <a:buAutoNum type="arabicPeriod" startAt="8"/>
              </a:pPr>
              <a:r>
                <a:rPr b="0" i="0" lang="en-US" sz="1600" u="none" cap="none" strike="noStrike">
                  <a:solidFill>
                    <a:schemeClr val="lt1"/>
                  </a:solidFill>
                  <a:latin typeface="Calibri"/>
                  <a:ea typeface="Calibri"/>
                  <a:cs typeface="Calibri"/>
                  <a:sym typeface="Calibri"/>
                </a:rPr>
                <a:t>Pastikan jika Blok VA kolom (4) terisi kode 1, maka kolom (5) dan (6) terisi, dan salah satu dari kolom (7), (8) atau (9) terisi tanda checklist (V).</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8"/>
              </a:pPr>
              <a:r>
                <a:rPr b="0" i="0" lang="en-US" sz="1600" u="none" cap="none" strike="noStrike">
                  <a:solidFill>
                    <a:schemeClr val="lt1"/>
                  </a:solidFill>
                  <a:latin typeface="Calibri"/>
                  <a:ea typeface="Calibri"/>
                  <a:cs typeface="Calibri"/>
                  <a:sym typeface="Calibri"/>
                </a:rPr>
                <a:t>Pastikan isian Blok VA dan VB kolom (5) bersesuaian dengan No. Urut Bangunan Tempat Tinggal pada Peta WS, REGSOSEK22-K, dan Aplikasi Wilkerstat</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8"/>
              </a:pPr>
              <a:r>
                <a:rPr b="0" i="0" lang="en-US" sz="1600" u="none" cap="none" strike="noStrike">
                  <a:solidFill>
                    <a:schemeClr val="lt1"/>
                  </a:solidFill>
                  <a:latin typeface="Calibri"/>
                  <a:ea typeface="Calibri"/>
                  <a:cs typeface="Calibri"/>
                  <a:sym typeface="Calibri"/>
                </a:rPr>
                <a:t>Pastikan isian Blok VA dan VB kolom (6) No. Urut Keluarga Hasil Verifikasi tidak ada yang terlewat.</a:t>
              </a:r>
              <a:endParaRPr b="0" i="0" sz="1600" u="none" cap="none" strike="noStrike">
                <a:solidFill>
                  <a:schemeClr val="lt1"/>
                </a:solidFill>
                <a:latin typeface="Calibri"/>
                <a:ea typeface="Calibri"/>
                <a:cs typeface="Calibri"/>
                <a:sym typeface="Calibri"/>
              </a:endParaRPr>
            </a:p>
            <a:p>
              <a:pPr indent="-342900" lvl="0" marL="342900" marR="0" rtl="0" algn="just">
                <a:lnSpc>
                  <a:spcPct val="115000"/>
                </a:lnSpc>
                <a:spcBef>
                  <a:spcPts val="600"/>
                </a:spcBef>
                <a:spcAft>
                  <a:spcPts val="0"/>
                </a:spcAft>
                <a:buClr>
                  <a:schemeClr val="lt1"/>
                </a:buClr>
                <a:buSzPts val="1600"/>
                <a:buFont typeface="Arial"/>
                <a:buAutoNum type="arabicPeriod" startAt="8"/>
              </a:pPr>
              <a:r>
                <a:rPr b="0" i="0" lang="en-US" sz="1600" u="none" cap="none" strike="noStrike">
                  <a:solidFill>
                    <a:schemeClr val="lt1"/>
                  </a:solidFill>
                  <a:latin typeface="Calibri"/>
                  <a:ea typeface="Calibri"/>
                  <a:cs typeface="Calibri"/>
                  <a:sym typeface="Calibri"/>
                </a:rPr>
                <a:t>Pastikan isian checklist (V) pada Blok VA dan VB kolom (7), (8), dan (9) hanya terisi di salah satu kolom.</a:t>
              </a:r>
              <a:endParaRPr b="0" i="0" sz="1600" u="none" cap="none" strike="noStrike">
                <a:solidFill>
                  <a:schemeClr val="lt1"/>
                </a:solidFill>
                <a:latin typeface="Calibri"/>
                <a:ea typeface="Calibri"/>
                <a:cs typeface="Calibri"/>
                <a:sym typeface="Calibri"/>
              </a:endParaRPr>
            </a:p>
            <a:p>
              <a:pPr indent="-342900" lvl="0" marL="342900" marR="0" rtl="0" algn="just">
                <a:lnSpc>
                  <a:spcPct val="115000"/>
                </a:lnSpc>
                <a:spcBef>
                  <a:spcPts val="600"/>
                </a:spcBef>
                <a:spcAft>
                  <a:spcPts val="0"/>
                </a:spcAft>
                <a:buClr>
                  <a:schemeClr val="lt1"/>
                </a:buClr>
                <a:buSzPts val="1600"/>
                <a:buFont typeface="Arial"/>
                <a:buAutoNum type="arabicPeriod" startAt="8"/>
              </a:pPr>
              <a:r>
                <a:rPr b="0" i="0" lang="en-US" sz="1600" u="none" cap="none" strike="noStrike">
                  <a:solidFill>
                    <a:schemeClr val="lt1"/>
                  </a:solidFill>
                  <a:latin typeface="Calibri"/>
                  <a:ea typeface="Calibri"/>
                  <a:cs typeface="Calibri"/>
                  <a:sym typeface="Calibri"/>
                </a:rPr>
                <a:t>Pastikan Blok VB nama kepala keluarga dan pasangan hanya terisi alfabet dengan huruf kapital. </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8"/>
              </a:pPr>
              <a:r>
                <a:rPr b="0" i="0" lang="en-US" sz="1600" u="none" cap="none" strike="noStrike">
                  <a:solidFill>
                    <a:schemeClr val="lt1"/>
                  </a:solidFill>
                  <a:latin typeface="Calibri"/>
                  <a:ea typeface="Calibri"/>
                  <a:cs typeface="Calibri"/>
                  <a:sym typeface="Calibri"/>
                </a:rPr>
                <a:t>Pastikan Blok VB kolom (3) Alamat terisi alfanumerik. </a:t>
              </a:r>
              <a:endParaRPr b="0" i="0" sz="1600" u="none" cap="none" strike="noStrike">
                <a:solidFill>
                  <a:schemeClr val="lt1"/>
                </a:solidFill>
                <a:latin typeface="Calibri"/>
                <a:ea typeface="Calibri"/>
                <a:cs typeface="Calibri"/>
                <a:sym typeface="Calibri"/>
              </a:endParaRPr>
            </a:p>
          </p:txBody>
        </p:sp>
      </p:grpSp>
      <p:grpSp>
        <p:nvGrpSpPr>
          <p:cNvPr id="418" name="Google Shape;418;p6"/>
          <p:cNvGrpSpPr/>
          <p:nvPr/>
        </p:nvGrpSpPr>
        <p:grpSpPr>
          <a:xfrm flipH="1">
            <a:off x="9630298" y="2339609"/>
            <a:ext cx="2554203" cy="3913933"/>
            <a:chOff x="-3952066" y="2305698"/>
            <a:chExt cx="1367390" cy="2520522"/>
          </a:xfrm>
        </p:grpSpPr>
        <p:sp>
          <p:nvSpPr>
            <p:cNvPr id="419" name="Google Shape;419;p6"/>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0" name="Google Shape;420;p6"/>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1" name="Google Shape;421;p6"/>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2" name="Google Shape;422;p6"/>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3" name="Google Shape;423;p6"/>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4" name="Google Shape;424;p6"/>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5" name="Google Shape;425;p6"/>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6" name="Google Shape;426;p6"/>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7" name="Google Shape;427;p6"/>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8" name="Google Shape;428;p6"/>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9" name="Google Shape;429;p6"/>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0" name="Google Shape;430;p6"/>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1" name="Google Shape;431;p6"/>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2" name="Google Shape;432;p6"/>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3" name="Google Shape;433;p6"/>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4" name="Google Shape;434;p6"/>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5" name="Google Shape;435;p6"/>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6" name="Google Shape;436;p6"/>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7" name="Google Shape;437;p6"/>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8" name="Google Shape;438;p6"/>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9" name="Google Shape;439;p6"/>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0" name="Google Shape;440;p6"/>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1" name="Google Shape;441;p6"/>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2" name="Google Shape;442;p6"/>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3" name="Google Shape;443;p6"/>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4" name="Google Shape;444;p6"/>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5" name="Google Shape;445;p6"/>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6" name="Google Shape;446;p6"/>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7" name="Google Shape;447;p6"/>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8" name="Google Shape;448;p6"/>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9" name="Google Shape;449;p6"/>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0" name="Google Shape;450;p6"/>
            <p:cNvSpPr/>
            <p:nvPr/>
          </p:nvSpPr>
          <p:spPr>
            <a:xfrm>
              <a:off x="-3725569"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1" name="Google Shape;451;p6"/>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2" name="Google Shape;452;p6"/>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3" name="Google Shape;453;p6"/>
            <p:cNvSpPr/>
            <p:nvPr/>
          </p:nvSpPr>
          <p:spPr>
            <a:xfrm>
              <a:off x="-3932584"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4" name="Google Shape;454;p6"/>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5" name="Google Shape;455;p6"/>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6" name="Google Shape;456;p6"/>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7" name="Google Shape;457;p6"/>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462" name="Shape 462"/>
        <p:cNvGrpSpPr/>
        <p:nvPr/>
      </p:nvGrpSpPr>
      <p:grpSpPr>
        <a:xfrm>
          <a:off x="0" y="0"/>
          <a:ext cx="0" cy="0"/>
          <a:chOff x="0" y="0"/>
          <a:chExt cx="0" cy="0"/>
        </a:xfrm>
      </p:grpSpPr>
      <p:sp>
        <p:nvSpPr>
          <p:cNvPr id="463" name="Google Shape;463;p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4" name="Google Shape;464;p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65" name="Google Shape;465;p7"/>
          <p:cNvSpPr/>
          <p:nvPr/>
        </p:nvSpPr>
        <p:spPr>
          <a:xfrm>
            <a:off x="-11575" y="-49066"/>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 name="Google Shape;466;p7"/>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467" name="Google Shape;467;p7"/>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128</a:t>
            </a:r>
            <a:endParaRPr b="0" i="0" sz="1400" u="none" cap="none" strike="noStrike">
              <a:solidFill>
                <a:srgbClr val="000000"/>
              </a:solidFill>
              <a:latin typeface="Arial"/>
              <a:ea typeface="Arial"/>
              <a:cs typeface="Arial"/>
              <a:sym typeface="Arial"/>
            </a:endParaRPr>
          </a:p>
        </p:txBody>
      </p:sp>
      <p:grpSp>
        <p:nvGrpSpPr>
          <p:cNvPr id="468" name="Google Shape;468;p7"/>
          <p:cNvGrpSpPr/>
          <p:nvPr/>
        </p:nvGrpSpPr>
        <p:grpSpPr>
          <a:xfrm flipH="1">
            <a:off x="9630298" y="2339609"/>
            <a:ext cx="2554203" cy="3913933"/>
            <a:chOff x="-3952066" y="2305698"/>
            <a:chExt cx="1367390" cy="2520522"/>
          </a:xfrm>
        </p:grpSpPr>
        <p:sp>
          <p:nvSpPr>
            <p:cNvPr id="469" name="Google Shape;469;p7"/>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0" name="Google Shape;470;p7"/>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1" name="Google Shape;471;p7"/>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2" name="Google Shape;472;p7"/>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3" name="Google Shape;473;p7"/>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4" name="Google Shape;474;p7"/>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 name="Google Shape;475;p7"/>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 name="Google Shape;476;p7"/>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7" name="Google Shape;477;p7"/>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 name="Google Shape;478;p7"/>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 name="Google Shape;479;p7"/>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 name="Google Shape;480;p7"/>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1" name="Google Shape;481;p7"/>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2" name="Google Shape;482;p7"/>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3" name="Google Shape;483;p7"/>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 name="Google Shape;484;p7"/>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 name="Google Shape;485;p7"/>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p7"/>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 name="Google Shape;487;p7"/>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 name="Google Shape;488;p7"/>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9" name="Google Shape;489;p7"/>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0" name="Google Shape;490;p7"/>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1" name="Google Shape;491;p7"/>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2" name="Google Shape;492;p7"/>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3" name="Google Shape;493;p7"/>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4" name="Google Shape;494;p7"/>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5" name="Google Shape;495;p7"/>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6" name="Google Shape;496;p7"/>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7" name="Google Shape;497;p7"/>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8" name="Google Shape;498;p7"/>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9" name="Google Shape;499;p7"/>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0" name="Google Shape;500;p7"/>
            <p:cNvSpPr/>
            <p:nvPr/>
          </p:nvSpPr>
          <p:spPr>
            <a:xfrm>
              <a:off x="-3725569"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1" name="Google Shape;501;p7"/>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2" name="Google Shape;502;p7"/>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3" name="Google Shape;503;p7"/>
            <p:cNvSpPr/>
            <p:nvPr/>
          </p:nvSpPr>
          <p:spPr>
            <a:xfrm>
              <a:off x="-3932584"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4" name="Google Shape;504;p7"/>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5" name="Google Shape;505;p7"/>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6" name="Google Shape;506;p7"/>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7" name="Google Shape;507;p7"/>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08" name="Google Shape;508;p7"/>
          <p:cNvGrpSpPr/>
          <p:nvPr/>
        </p:nvGrpSpPr>
        <p:grpSpPr>
          <a:xfrm>
            <a:off x="425293" y="1222436"/>
            <a:ext cx="9867024" cy="5208821"/>
            <a:chOff x="724854" y="4160423"/>
            <a:chExt cx="7821241" cy="4190038"/>
          </a:xfrm>
        </p:grpSpPr>
        <p:sp>
          <p:nvSpPr>
            <p:cNvPr id="509" name="Google Shape;509;p7"/>
            <p:cNvSpPr/>
            <p:nvPr/>
          </p:nvSpPr>
          <p:spPr>
            <a:xfrm>
              <a:off x="724854" y="4325648"/>
              <a:ext cx="7821241" cy="402481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0" name="Google Shape;510;p7"/>
            <p:cNvSpPr txBox="1"/>
            <p:nvPr/>
          </p:nvSpPr>
          <p:spPr>
            <a:xfrm>
              <a:off x="1047718" y="416042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1" name="Google Shape;511;p7"/>
            <p:cNvSpPr txBox="1"/>
            <p:nvPr/>
          </p:nvSpPr>
          <p:spPr>
            <a:xfrm>
              <a:off x="1273476" y="4164721"/>
              <a:ext cx="3838248" cy="321853"/>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42850"/>
                  </a:solidFill>
                  <a:latin typeface="Calibri"/>
                  <a:ea typeface="Calibri"/>
                  <a:cs typeface="Calibri"/>
                  <a:sym typeface="Calibri"/>
                </a:rPr>
                <a:t>Pemeriksaan Dokumen REGSOSEK22-VK1</a:t>
              </a:r>
              <a:r>
                <a:rPr b="0" i="0" lang="en-US" sz="1200" u="none" cap="none" strike="noStrike">
                  <a:solidFill>
                    <a:srgbClr val="142850"/>
                  </a:solidFill>
                  <a:latin typeface="Calibri"/>
                  <a:ea typeface="Calibri"/>
                  <a:cs typeface="Calibri"/>
                  <a:sym typeface="Calibri"/>
                </a:rPr>
                <a:t> [3]</a:t>
              </a:r>
              <a:endParaRPr b="1" i="0" sz="2000" u="none" cap="none" strike="noStrike">
                <a:solidFill>
                  <a:srgbClr val="142850"/>
                </a:solidFill>
                <a:latin typeface="Calibri"/>
                <a:ea typeface="Calibri"/>
                <a:cs typeface="Calibri"/>
                <a:sym typeface="Calibri"/>
              </a:endParaRPr>
            </a:p>
          </p:txBody>
        </p:sp>
        <p:sp>
          <p:nvSpPr>
            <p:cNvPr id="512" name="Google Shape;512;p7"/>
            <p:cNvSpPr txBox="1"/>
            <p:nvPr/>
          </p:nvSpPr>
          <p:spPr>
            <a:xfrm>
              <a:off x="930894" y="4646811"/>
              <a:ext cx="7425123" cy="3682946"/>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15000"/>
                </a:lnSpc>
                <a:spcBef>
                  <a:spcPts val="0"/>
                </a:spcBef>
                <a:spcAft>
                  <a:spcPts val="0"/>
                </a:spcAft>
                <a:buClr>
                  <a:schemeClr val="lt1"/>
                </a:buClr>
                <a:buSzPts val="1600"/>
                <a:buFont typeface="Arial"/>
                <a:buAutoNum type="arabicPeriod" startAt="18"/>
              </a:pPr>
              <a:r>
                <a:rPr b="0" i="0" lang="en-US" sz="1600" u="none" cap="none" strike="noStrike">
                  <a:solidFill>
                    <a:schemeClr val="lt1"/>
                  </a:solidFill>
                  <a:latin typeface="Calibri"/>
                  <a:ea typeface="Calibri"/>
                  <a:cs typeface="Calibri"/>
                  <a:sym typeface="Calibri"/>
                </a:rPr>
                <a:t>Pastikan baris a Blok VA kolom (4) adalah penjumlahan isian kolom (4) berkode 1 di setiap halaman</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18"/>
              </a:pPr>
              <a:r>
                <a:rPr b="0" i="0" lang="en-US" sz="1600" u="none" cap="none" strike="noStrike">
                  <a:solidFill>
                    <a:schemeClr val="lt1"/>
                  </a:solidFill>
                  <a:latin typeface="Calibri"/>
                  <a:ea typeface="Calibri"/>
                  <a:cs typeface="Calibri"/>
                  <a:sym typeface="Calibri"/>
                </a:rPr>
                <a:t>Pastikan baris a Blok VA kolom (7), (8), dan (9) adalah penjumlahan isian checklist (V) pada kolom (7), (8), dan (9) di halaman yang bersesuaian</a:t>
              </a:r>
              <a:endParaRPr b="0" i="0" sz="1600" u="none" cap="none" strike="noStrike">
                <a:solidFill>
                  <a:schemeClr val="lt1"/>
                </a:solidFill>
                <a:latin typeface="Calibri"/>
                <a:ea typeface="Calibri"/>
                <a:cs typeface="Calibri"/>
                <a:sym typeface="Calibri"/>
              </a:endParaRPr>
            </a:p>
            <a:p>
              <a:pPr indent="-342900" lvl="0" marL="342900" marR="0" rtl="0" algn="just">
                <a:lnSpc>
                  <a:spcPct val="115000"/>
                </a:lnSpc>
                <a:spcBef>
                  <a:spcPts val="600"/>
                </a:spcBef>
                <a:spcAft>
                  <a:spcPts val="0"/>
                </a:spcAft>
                <a:buClr>
                  <a:schemeClr val="lt1"/>
                </a:buClr>
                <a:buSzPts val="1600"/>
                <a:buFont typeface="Arial"/>
                <a:buAutoNum type="arabicPeriod" startAt="18"/>
              </a:pPr>
              <a:r>
                <a:rPr b="0" i="0" lang="en-US" sz="1600" u="none" cap="none" strike="noStrike">
                  <a:solidFill>
                    <a:schemeClr val="lt1"/>
                  </a:solidFill>
                  <a:latin typeface="Calibri"/>
                  <a:ea typeface="Calibri"/>
                  <a:cs typeface="Calibri"/>
                  <a:sym typeface="Calibri"/>
                </a:rPr>
                <a:t>Pastikan baris b Blok VA kolom (4), (7), (8), dan (9) sama dengan isian baris c Blok VA kolom (4), (7), (8), dan (9) pada halaman sebelumnya </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18"/>
              </a:pPr>
              <a:r>
                <a:rPr b="0" i="0" lang="en-US" sz="1600" u="none" cap="none" strike="noStrike">
                  <a:solidFill>
                    <a:schemeClr val="lt1"/>
                  </a:solidFill>
                  <a:latin typeface="Calibri"/>
                  <a:ea typeface="Calibri"/>
                  <a:cs typeface="Calibri"/>
                  <a:sym typeface="Calibri"/>
                </a:rPr>
                <a:t>Pastikan baris c Blok VA kolom (4), (7), (8), dan (9) sama dengan penjumlahan baris a dan baris b Blok VA kolom (4), (7), (8), dan (9)</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18"/>
              </a:pPr>
              <a:r>
                <a:rPr b="0" i="0" lang="en-US" sz="1600" u="none" cap="none" strike="noStrike">
                  <a:solidFill>
                    <a:schemeClr val="lt1"/>
                  </a:solidFill>
                  <a:latin typeface="Calibri"/>
                  <a:ea typeface="Calibri"/>
                  <a:cs typeface="Calibri"/>
                  <a:sym typeface="Calibri"/>
                </a:rPr>
                <a:t>Pastikan baris a Blok VB kolom (4) adalah banyaknya baris terisi di setiap halaman</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18"/>
              </a:pPr>
              <a:r>
                <a:rPr b="0" i="0" lang="en-US" sz="1600" u="none" cap="none" strike="noStrike">
                  <a:solidFill>
                    <a:schemeClr val="lt1"/>
                  </a:solidFill>
                  <a:latin typeface="Calibri"/>
                  <a:ea typeface="Calibri"/>
                  <a:cs typeface="Calibri"/>
                  <a:sym typeface="Calibri"/>
                </a:rPr>
                <a:t>Pastikan baris a Blok VB kolom (7), (8), dan (9) adalah penjumlahan isian checklist (V) pada kolom (7), (8), dan (9) di halaman yang bersesuaian</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18"/>
              </a:pPr>
              <a:r>
                <a:rPr b="0" i="0" lang="en-US" sz="1600" u="none" cap="none" strike="noStrike">
                  <a:solidFill>
                    <a:schemeClr val="lt1"/>
                  </a:solidFill>
                  <a:latin typeface="Calibri"/>
                  <a:ea typeface="Calibri"/>
                  <a:cs typeface="Calibri"/>
                  <a:sym typeface="Calibri"/>
                </a:rPr>
                <a:t>Pastikan baris b Blok VB kolom (4), (7), (8), dan (9) sama dengan isian baris c Blok VB kolom (4), (7), (8), dan (9) pada halaman sebelumnya </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Arial"/>
                <a:buAutoNum type="arabicPeriod" startAt="18"/>
              </a:pPr>
              <a:r>
                <a:rPr b="0" i="0" lang="en-US" sz="1600" u="none" cap="none" strike="noStrike">
                  <a:solidFill>
                    <a:schemeClr val="lt1"/>
                  </a:solidFill>
                  <a:latin typeface="Calibri"/>
                  <a:ea typeface="Calibri"/>
                  <a:cs typeface="Calibri"/>
                  <a:sym typeface="Calibri"/>
                </a:rPr>
                <a:t>Pastikan baris c Blok VB kolom (4), (7), (8), dan (9) sama dengan penjumlahan baris a dan baris b Blok VB kolom (4), (7), (8), dan (9).</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517" name="Shape 517"/>
        <p:cNvGrpSpPr/>
        <p:nvPr/>
      </p:nvGrpSpPr>
      <p:grpSpPr>
        <a:xfrm>
          <a:off x="0" y="0"/>
          <a:ext cx="0" cy="0"/>
          <a:chOff x="0" y="0"/>
          <a:chExt cx="0" cy="0"/>
        </a:xfrm>
      </p:grpSpPr>
      <p:sp>
        <p:nvSpPr>
          <p:cNvPr id="518" name="Google Shape;518;p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 name="Google Shape;519;p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20" name="Google Shape;520;p8"/>
          <p:cNvSpPr/>
          <p:nvPr/>
        </p:nvSpPr>
        <p:spPr>
          <a:xfrm>
            <a:off x="0" y="-49102"/>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1" name="Google Shape;521;p8"/>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522" name="Google Shape;522;p8"/>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129</a:t>
            </a:r>
            <a:endParaRPr b="0" i="0" sz="1400" u="none" cap="none" strike="noStrike">
              <a:solidFill>
                <a:srgbClr val="000000"/>
              </a:solidFill>
              <a:latin typeface="Arial"/>
              <a:ea typeface="Arial"/>
              <a:cs typeface="Arial"/>
              <a:sym typeface="Arial"/>
            </a:endParaRPr>
          </a:p>
        </p:txBody>
      </p:sp>
      <p:grpSp>
        <p:nvGrpSpPr>
          <p:cNvPr id="523" name="Google Shape;523;p8"/>
          <p:cNvGrpSpPr/>
          <p:nvPr/>
        </p:nvGrpSpPr>
        <p:grpSpPr>
          <a:xfrm flipH="1">
            <a:off x="9630298" y="2339609"/>
            <a:ext cx="2554203" cy="3913933"/>
            <a:chOff x="-3952066" y="2305698"/>
            <a:chExt cx="1367390" cy="2520522"/>
          </a:xfrm>
        </p:grpSpPr>
        <p:sp>
          <p:nvSpPr>
            <p:cNvPr id="524" name="Google Shape;524;p8"/>
            <p:cNvSpPr/>
            <p:nvPr/>
          </p:nvSpPr>
          <p:spPr>
            <a:xfrm>
              <a:off x="-3699876" y="2305698"/>
              <a:ext cx="337135" cy="359746"/>
            </a:xfrm>
            <a:custGeom>
              <a:rect b="b" l="l" r="r" t="t"/>
              <a:pathLst>
                <a:path extrusionOk="0" h="359746" w="337135">
                  <a:moveTo>
                    <a:pt x="55576" y="38879"/>
                  </a:moveTo>
                  <a:cubicBezTo>
                    <a:pt x="55576" y="38879"/>
                    <a:pt x="83199" y="-15033"/>
                    <a:pt x="177211" y="4113"/>
                  </a:cubicBezTo>
                  <a:cubicBezTo>
                    <a:pt x="271222" y="23258"/>
                    <a:pt x="308370" y="84027"/>
                    <a:pt x="301036" y="157275"/>
                  </a:cubicBezTo>
                  <a:cubicBezTo>
                    <a:pt x="293701" y="230522"/>
                    <a:pt x="270841" y="272432"/>
                    <a:pt x="285796" y="307293"/>
                  </a:cubicBezTo>
                  <a:cubicBezTo>
                    <a:pt x="293320" y="324629"/>
                    <a:pt x="337136" y="312056"/>
                    <a:pt x="337136" y="312056"/>
                  </a:cubicBezTo>
                  <a:cubicBezTo>
                    <a:pt x="337136" y="312056"/>
                    <a:pt x="316657" y="337202"/>
                    <a:pt x="243028" y="347394"/>
                  </a:cubicBezTo>
                  <a:cubicBezTo>
                    <a:pt x="164923" y="358062"/>
                    <a:pt x="58053" y="379207"/>
                    <a:pt x="12904" y="318057"/>
                  </a:cubicBezTo>
                  <a:cubicBezTo>
                    <a:pt x="-32244" y="256906"/>
                    <a:pt x="55576" y="38879"/>
                    <a:pt x="55576" y="38879"/>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5" name="Google Shape;525;p8"/>
            <p:cNvSpPr/>
            <p:nvPr/>
          </p:nvSpPr>
          <p:spPr>
            <a:xfrm>
              <a:off x="-3201006" y="4578095"/>
              <a:ext cx="102203" cy="172974"/>
            </a:xfrm>
            <a:custGeom>
              <a:rect b="b" l="l" r="r" t="t"/>
              <a:pathLst>
                <a:path extrusionOk="0" h="172974" w="102203">
                  <a:moveTo>
                    <a:pt x="102203" y="162878"/>
                  </a:moveTo>
                  <a:lnTo>
                    <a:pt x="44958" y="172974"/>
                  </a:lnTo>
                  <a:lnTo>
                    <a:pt x="21431" y="94869"/>
                  </a:lnTo>
                  <a:lnTo>
                    <a:pt x="0" y="23146"/>
                  </a:lnTo>
                  <a:lnTo>
                    <a:pt x="66008" y="0"/>
                  </a:lnTo>
                  <a:lnTo>
                    <a:pt x="85249" y="86201"/>
                  </a:lnTo>
                  <a:lnTo>
                    <a:pt x="102203" y="162878"/>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6" name="Google Shape;526;p8"/>
            <p:cNvSpPr/>
            <p:nvPr/>
          </p:nvSpPr>
          <p:spPr>
            <a:xfrm>
              <a:off x="-3200911" y="4578571"/>
              <a:ext cx="85439" cy="95916"/>
            </a:xfrm>
            <a:custGeom>
              <a:rect b="b" l="l" r="r" t="t"/>
              <a:pathLst>
                <a:path extrusionOk="0" h="95916" w="85439">
                  <a:moveTo>
                    <a:pt x="85439" y="87535"/>
                  </a:moveTo>
                  <a:lnTo>
                    <a:pt x="21622" y="95917"/>
                  </a:lnTo>
                  <a:lnTo>
                    <a:pt x="0" y="23432"/>
                  </a:lnTo>
                  <a:lnTo>
                    <a:pt x="66008" y="0"/>
                  </a:lnTo>
                  <a:lnTo>
                    <a:pt x="85439" y="87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7" name="Google Shape;527;p8"/>
            <p:cNvSpPr/>
            <p:nvPr/>
          </p:nvSpPr>
          <p:spPr>
            <a:xfrm>
              <a:off x="-3557813" y="4599145"/>
              <a:ext cx="76390" cy="168211"/>
            </a:xfrm>
            <a:custGeom>
              <a:rect b="b" l="l" r="r" t="t"/>
              <a:pathLst>
                <a:path extrusionOk="0" h="168211" w="76390">
                  <a:moveTo>
                    <a:pt x="76390" y="168212"/>
                  </a:moveTo>
                  <a:lnTo>
                    <a:pt x="18193" y="168212"/>
                  </a:lnTo>
                  <a:lnTo>
                    <a:pt x="8668" y="86296"/>
                  </a:lnTo>
                  <a:lnTo>
                    <a:pt x="0" y="11430"/>
                  </a:lnTo>
                  <a:lnTo>
                    <a:pt x="69152" y="0"/>
                  </a:lnTo>
                  <a:lnTo>
                    <a:pt x="73057" y="89059"/>
                  </a:lnTo>
                  <a:lnTo>
                    <a:pt x="76390" y="168212"/>
                  </a:lnTo>
                  <a:close/>
                </a:path>
              </a:pathLst>
            </a:custGeom>
            <a:solidFill>
              <a:srgbClr val="E4897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p8"/>
            <p:cNvSpPr/>
            <p:nvPr/>
          </p:nvSpPr>
          <p:spPr>
            <a:xfrm>
              <a:off x="-3557813" y="4599335"/>
              <a:ext cx="73056" cy="89534"/>
            </a:xfrm>
            <a:custGeom>
              <a:rect b="b" l="l" r="r" t="t"/>
              <a:pathLst>
                <a:path extrusionOk="0" h="89534" w="73056">
                  <a:moveTo>
                    <a:pt x="73057" y="89535"/>
                  </a:moveTo>
                  <a:lnTo>
                    <a:pt x="8668" y="86773"/>
                  </a:lnTo>
                  <a:lnTo>
                    <a:pt x="0" y="11621"/>
                  </a:lnTo>
                  <a:lnTo>
                    <a:pt x="69152" y="0"/>
                  </a:lnTo>
                  <a:lnTo>
                    <a:pt x="73057" y="89535"/>
                  </a:ln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9" name="Google Shape;529;p8"/>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0" name="Google Shape;530;p8"/>
            <p:cNvSpPr/>
            <p:nvPr/>
          </p:nvSpPr>
          <p:spPr>
            <a:xfrm>
              <a:off x="-3691869" y="3137533"/>
              <a:ext cx="581731" cy="1502759"/>
            </a:xfrm>
            <a:custGeom>
              <a:rect b="b" l="l" r="r" t="t"/>
              <a:pathLst>
                <a:path extrusionOk="0" h="1502759" w="581731">
                  <a:moveTo>
                    <a:pt x="581732" y="1483138"/>
                  </a:moveTo>
                  <a:lnTo>
                    <a:pt x="487529" y="1499711"/>
                  </a:lnTo>
                  <a:cubicBezTo>
                    <a:pt x="392279" y="1262825"/>
                    <a:pt x="324842" y="969835"/>
                    <a:pt x="277027" y="805815"/>
                  </a:cubicBezTo>
                  <a:cubicBezTo>
                    <a:pt x="251309" y="717233"/>
                    <a:pt x="229402" y="638556"/>
                    <a:pt x="214448" y="568643"/>
                  </a:cubicBezTo>
                  <a:lnTo>
                    <a:pt x="217305" y="826484"/>
                  </a:lnTo>
                  <a:lnTo>
                    <a:pt x="217305" y="1502759"/>
                  </a:lnTo>
                  <a:lnTo>
                    <a:pt x="124532" y="1502759"/>
                  </a:lnTo>
                  <a:cubicBezTo>
                    <a:pt x="-108259" y="394240"/>
                    <a:pt x="56714" y="46387"/>
                    <a:pt x="56714" y="46387"/>
                  </a:cubicBezTo>
                  <a:lnTo>
                    <a:pt x="335129" y="0"/>
                  </a:lnTo>
                  <a:cubicBezTo>
                    <a:pt x="346131" y="51635"/>
                    <a:pt x="353922" y="103899"/>
                    <a:pt x="358466" y="156496"/>
                  </a:cubicBezTo>
                  <a:lnTo>
                    <a:pt x="371039" y="248793"/>
                  </a:lnTo>
                  <a:lnTo>
                    <a:pt x="479814" y="810768"/>
                  </a:lnTo>
                  <a:close/>
                </a:path>
              </a:pathLst>
            </a:custGeom>
            <a:solidFill>
              <a:srgbClr val="FFC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1" name="Google Shape;531;p8"/>
            <p:cNvSpPr/>
            <p:nvPr/>
          </p:nvSpPr>
          <p:spPr>
            <a:xfrm>
              <a:off x="-2818196" y="2552547"/>
              <a:ext cx="233520" cy="142455"/>
            </a:xfrm>
            <a:custGeom>
              <a:rect b="b" l="l" r="r" t="t"/>
              <a:pathLst>
                <a:path extrusionOk="0" h="142455" w="233520">
                  <a:moveTo>
                    <a:pt x="3334" y="81305"/>
                  </a:moveTo>
                  <a:lnTo>
                    <a:pt x="123920" y="27298"/>
                  </a:lnTo>
                  <a:cubicBezTo>
                    <a:pt x="123920" y="27298"/>
                    <a:pt x="135731" y="5105"/>
                    <a:pt x="146685" y="1866"/>
                  </a:cubicBezTo>
                  <a:cubicBezTo>
                    <a:pt x="157639" y="-1372"/>
                    <a:pt x="226219" y="-801"/>
                    <a:pt x="231743" y="6819"/>
                  </a:cubicBezTo>
                  <a:cubicBezTo>
                    <a:pt x="237268" y="14439"/>
                    <a:pt x="229362" y="67112"/>
                    <a:pt x="215646" y="72161"/>
                  </a:cubicBezTo>
                  <a:cubicBezTo>
                    <a:pt x="201930" y="77209"/>
                    <a:pt x="142780" y="68160"/>
                    <a:pt x="137541" y="65017"/>
                  </a:cubicBezTo>
                  <a:lnTo>
                    <a:pt x="0" y="142455"/>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2" name="Google Shape;532;p8"/>
            <p:cNvSpPr/>
            <p:nvPr/>
          </p:nvSpPr>
          <p:spPr>
            <a:xfrm>
              <a:off x="-3476088" y="3458526"/>
              <a:ext cx="61150" cy="484822"/>
            </a:xfrm>
            <a:custGeom>
              <a:rect b="b" l="l" r="r" t="t"/>
              <a:pathLst>
                <a:path extrusionOk="0" h="484822" w="61150">
                  <a:moveTo>
                    <a:pt x="61150" y="484822"/>
                  </a:moveTo>
                  <a:cubicBezTo>
                    <a:pt x="35433" y="396240"/>
                    <a:pt x="15430" y="317563"/>
                    <a:pt x="0" y="247650"/>
                  </a:cubicBezTo>
                  <a:cubicBezTo>
                    <a:pt x="1281" y="164821"/>
                    <a:pt x="7296" y="82144"/>
                    <a:pt x="18002" y="0"/>
                  </a:cubicBezTo>
                  <a:cubicBezTo>
                    <a:pt x="18002" y="0"/>
                    <a:pt x="58960" y="319469"/>
                    <a:pt x="61150" y="484822"/>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3" name="Google Shape;533;p8"/>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4" name="Google Shape;534;p8"/>
            <p:cNvSpPr/>
            <p:nvPr/>
          </p:nvSpPr>
          <p:spPr>
            <a:xfrm>
              <a:off x="-3947875" y="3610824"/>
              <a:ext cx="290096" cy="211809"/>
            </a:xfrm>
            <a:custGeom>
              <a:rect b="b" l="l" r="r" t="t"/>
              <a:pathLst>
                <a:path extrusionOk="0" h="211809" w="290096">
                  <a:moveTo>
                    <a:pt x="234710" y="197"/>
                  </a:moveTo>
                  <a:lnTo>
                    <a:pt x="7443" y="47156"/>
                  </a:lnTo>
                  <a:cubicBezTo>
                    <a:pt x="2310" y="48308"/>
                    <a:pt x="-918" y="53404"/>
                    <a:pt x="233" y="58538"/>
                  </a:cubicBezTo>
                  <a:cubicBezTo>
                    <a:pt x="279" y="58748"/>
                    <a:pt x="334" y="58948"/>
                    <a:pt x="395" y="59157"/>
                  </a:cubicBezTo>
                  <a:lnTo>
                    <a:pt x="45829" y="205271"/>
                  </a:lnTo>
                  <a:cubicBezTo>
                    <a:pt x="47321" y="209786"/>
                    <a:pt x="51914" y="212510"/>
                    <a:pt x="56592" y="211653"/>
                  </a:cubicBezTo>
                  <a:lnTo>
                    <a:pt x="282525" y="168218"/>
                  </a:lnTo>
                  <a:cubicBezTo>
                    <a:pt x="287673" y="167142"/>
                    <a:pt x="290972" y="162094"/>
                    <a:pt x="289892" y="156941"/>
                  </a:cubicBezTo>
                  <a:cubicBezTo>
                    <a:pt x="289855" y="156760"/>
                    <a:pt x="289812" y="156588"/>
                    <a:pt x="289764" y="156407"/>
                  </a:cubicBezTo>
                  <a:lnTo>
                    <a:pt x="245663" y="6484"/>
                  </a:lnTo>
                  <a:cubicBezTo>
                    <a:pt x="244126" y="1921"/>
                    <a:pt x="239424" y="-774"/>
                    <a:pt x="234710" y="197"/>
                  </a:cubicBezTo>
                  <a:close/>
                </a:path>
              </a:pathLst>
            </a:custGeom>
            <a:solidFill>
              <a:srgbClr val="FFFFFF">
                <a:alpha val="6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5" name="Google Shape;535;p8"/>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6" name="Google Shape;536;p8"/>
            <p:cNvSpPr/>
            <p:nvPr/>
          </p:nvSpPr>
          <p:spPr>
            <a:xfrm>
              <a:off x="-3952066" y="3616461"/>
              <a:ext cx="290217" cy="212168"/>
            </a:xfrm>
            <a:custGeom>
              <a:rect b="b" l="l" r="r" t="t"/>
              <a:pathLst>
                <a:path extrusionOk="0" h="212168" w="290217">
                  <a:moveTo>
                    <a:pt x="234710" y="180"/>
                  </a:moveTo>
                  <a:lnTo>
                    <a:pt x="7443" y="47234"/>
                  </a:lnTo>
                  <a:cubicBezTo>
                    <a:pt x="2310" y="48386"/>
                    <a:pt x="-918" y="53482"/>
                    <a:pt x="233" y="58616"/>
                  </a:cubicBezTo>
                  <a:cubicBezTo>
                    <a:pt x="279" y="58826"/>
                    <a:pt x="334" y="59026"/>
                    <a:pt x="395" y="59235"/>
                  </a:cubicBezTo>
                  <a:lnTo>
                    <a:pt x="45829" y="205539"/>
                  </a:lnTo>
                  <a:cubicBezTo>
                    <a:pt x="47282" y="210092"/>
                    <a:pt x="51888" y="212864"/>
                    <a:pt x="56592" y="212016"/>
                  </a:cubicBezTo>
                  <a:lnTo>
                    <a:pt x="282620" y="168582"/>
                  </a:lnTo>
                  <a:cubicBezTo>
                    <a:pt x="287772" y="167515"/>
                    <a:pt x="291083" y="162477"/>
                    <a:pt x="290018" y="157324"/>
                  </a:cubicBezTo>
                  <a:cubicBezTo>
                    <a:pt x="289973" y="157105"/>
                    <a:pt x="289919" y="156886"/>
                    <a:pt x="289859" y="156676"/>
                  </a:cubicBezTo>
                  <a:lnTo>
                    <a:pt x="245663" y="6753"/>
                  </a:lnTo>
                  <a:cubicBezTo>
                    <a:pt x="244240" y="2076"/>
                    <a:pt x="239506" y="-763"/>
                    <a:pt x="234710" y="180"/>
                  </a:cubicBezTo>
                  <a:close/>
                </a:path>
              </a:pathLst>
            </a:custGeom>
            <a:solidFill>
              <a:srgbClr val="FFFFFF">
                <a:alpha val="6901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7" name="Google Shape;537;p8"/>
            <p:cNvSpPr/>
            <p:nvPr/>
          </p:nvSpPr>
          <p:spPr>
            <a:xfrm>
              <a:off x="-3829877" y="3698836"/>
              <a:ext cx="45022" cy="45540"/>
            </a:xfrm>
            <a:custGeom>
              <a:rect b="b" l="l" r="r" t="t"/>
              <a:pathLst>
                <a:path extrusionOk="0" h="45540" w="45022">
                  <a:moveTo>
                    <a:pt x="27844" y="44963"/>
                  </a:moveTo>
                  <a:cubicBezTo>
                    <a:pt x="15587" y="47764"/>
                    <a:pt x="3380" y="40106"/>
                    <a:pt x="578" y="27847"/>
                  </a:cubicBezTo>
                  <a:cubicBezTo>
                    <a:pt x="-2225" y="15588"/>
                    <a:pt x="5439" y="3377"/>
                    <a:pt x="17696" y="577"/>
                  </a:cubicBezTo>
                  <a:cubicBezTo>
                    <a:pt x="29952" y="-2224"/>
                    <a:pt x="42159" y="5444"/>
                    <a:pt x="44962" y="17693"/>
                  </a:cubicBezTo>
                  <a:cubicBezTo>
                    <a:pt x="44971" y="17741"/>
                    <a:pt x="44980" y="17779"/>
                    <a:pt x="44989" y="17817"/>
                  </a:cubicBezTo>
                  <a:cubicBezTo>
                    <a:pt x="45034" y="18103"/>
                    <a:pt x="45034" y="18389"/>
                    <a:pt x="44989" y="18674"/>
                  </a:cubicBezTo>
                  <a:cubicBezTo>
                    <a:pt x="34966" y="22675"/>
                    <a:pt x="29178" y="33219"/>
                    <a:pt x="31178" y="43820"/>
                  </a:cubicBezTo>
                  <a:cubicBezTo>
                    <a:pt x="30095" y="44278"/>
                    <a:pt x="28980" y="44658"/>
                    <a:pt x="27844" y="44963"/>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8" name="Google Shape;538;p8"/>
            <p:cNvSpPr/>
            <p:nvPr/>
          </p:nvSpPr>
          <p:spPr>
            <a:xfrm>
              <a:off x="-3888997" y="3444620"/>
              <a:ext cx="113446" cy="251917"/>
            </a:xfrm>
            <a:custGeom>
              <a:rect b="b" l="l" r="r" t="t"/>
              <a:pathLst>
                <a:path extrusionOk="0" h="251917" w="113446">
                  <a:moveTo>
                    <a:pt x="59627" y="13526"/>
                  </a:moveTo>
                  <a:lnTo>
                    <a:pt x="92202" y="141541"/>
                  </a:lnTo>
                  <a:cubicBezTo>
                    <a:pt x="92202" y="141541"/>
                    <a:pt x="112014" y="156972"/>
                    <a:pt x="113347" y="168307"/>
                  </a:cubicBezTo>
                  <a:cubicBezTo>
                    <a:pt x="114681" y="179641"/>
                    <a:pt x="102299" y="247079"/>
                    <a:pt x="94297" y="251270"/>
                  </a:cubicBezTo>
                  <a:cubicBezTo>
                    <a:pt x="86297" y="255461"/>
                    <a:pt x="35338" y="238506"/>
                    <a:pt x="32671" y="224219"/>
                  </a:cubicBezTo>
                  <a:cubicBezTo>
                    <a:pt x="30004" y="209931"/>
                    <a:pt x="49244" y="153067"/>
                    <a:pt x="53150" y="148019"/>
                  </a:cubicBezTo>
                  <a:lnTo>
                    <a:pt x="0" y="0"/>
                  </a:ln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9" name="Google Shape;539;p8"/>
            <p:cNvSpPr/>
            <p:nvPr/>
          </p:nvSpPr>
          <p:spPr>
            <a:xfrm>
              <a:off x="-3727643" y="2689261"/>
              <a:ext cx="434816" cy="804182"/>
            </a:xfrm>
            <a:custGeom>
              <a:rect b="b" l="l" r="r" t="t"/>
              <a:pathLst>
                <a:path extrusionOk="0" h="804182" w="434816">
                  <a:moveTo>
                    <a:pt x="377666" y="431509"/>
                  </a:moveTo>
                  <a:cubicBezTo>
                    <a:pt x="389096" y="231484"/>
                    <a:pt x="383953" y="121470"/>
                    <a:pt x="378809" y="66511"/>
                  </a:cubicBezTo>
                  <a:cubicBezTo>
                    <a:pt x="373094" y="7932"/>
                    <a:pt x="364141" y="5741"/>
                    <a:pt x="364141" y="5741"/>
                  </a:cubicBezTo>
                  <a:cubicBezTo>
                    <a:pt x="364141" y="5741"/>
                    <a:pt x="300609" y="-450"/>
                    <a:pt x="245364" y="26"/>
                  </a:cubicBezTo>
                  <a:cubicBezTo>
                    <a:pt x="202584" y="1445"/>
                    <a:pt x="159962" y="5941"/>
                    <a:pt x="117824" y="13456"/>
                  </a:cubicBezTo>
                  <a:cubicBezTo>
                    <a:pt x="77910" y="20114"/>
                    <a:pt x="38532" y="29668"/>
                    <a:pt x="0" y="42031"/>
                  </a:cubicBezTo>
                  <a:cubicBezTo>
                    <a:pt x="6477" y="60415"/>
                    <a:pt x="12287" y="77845"/>
                    <a:pt x="17717" y="94324"/>
                  </a:cubicBezTo>
                  <a:cubicBezTo>
                    <a:pt x="24956" y="116041"/>
                    <a:pt x="31433" y="136138"/>
                    <a:pt x="36767" y="154903"/>
                  </a:cubicBezTo>
                  <a:cubicBezTo>
                    <a:pt x="47720" y="189955"/>
                    <a:pt x="55817" y="220339"/>
                    <a:pt x="63056" y="247581"/>
                  </a:cubicBezTo>
                  <a:cubicBezTo>
                    <a:pt x="80449" y="315637"/>
                    <a:pt x="90696" y="385331"/>
                    <a:pt x="93631" y="455512"/>
                  </a:cubicBezTo>
                  <a:cubicBezTo>
                    <a:pt x="93631" y="455512"/>
                    <a:pt x="23717" y="638201"/>
                    <a:pt x="10097" y="772218"/>
                  </a:cubicBezTo>
                  <a:cubicBezTo>
                    <a:pt x="10097" y="772218"/>
                    <a:pt x="197072" y="811461"/>
                    <a:pt x="270796" y="802984"/>
                  </a:cubicBezTo>
                  <a:cubicBezTo>
                    <a:pt x="327327" y="794925"/>
                    <a:pt x="382505" y="779219"/>
                    <a:pt x="434816" y="756311"/>
                  </a:cubicBezTo>
                  <a:close/>
                </a:path>
              </a:pathLst>
            </a:custGeom>
            <a:solidFill>
              <a:srgbClr val="2749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0" name="Google Shape;540;p8"/>
            <p:cNvSpPr/>
            <p:nvPr/>
          </p:nvSpPr>
          <p:spPr>
            <a:xfrm>
              <a:off x="-3596866" y="2598419"/>
              <a:ext cx="133880" cy="209740"/>
            </a:xfrm>
            <a:custGeom>
              <a:rect b="b" l="l" r="r" t="t"/>
              <a:pathLst>
                <a:path extrusionOk="0" h="209740" w="133880">
                  <a:moveTo>
                    <a:pt x="111348" y="102584"/>
                  </a:moveTo>
                  <a:cubicBezTo>
                    <a:pt x="108601" y="101108"/>
                    <a:pt x="105733" y="99860"/>
                    <a:pt x="102775" y="98869"/>
                  </a:cubicBezTo>
                  <a:cubicBezTo>
                    <a:pt x="96203" y="93726"/>
                    <a:pt x="88202" y="81248"/>
                    <a:pt x="88583" y="51244"/>
                  </a:cubicBezTo>
                  <a:cubicBezTo>
                    <a:pt x="88886" y="39338"/>
                    <a:pt x="90000" y="27470"/>
                    <a:pt x="91917" y="15716"/>
                  </a:cubicBezTo>
                  <a:lnTo>
                    <a:pt x="7621" y="0"/>
                  </a:lnTo>
                  <a:cubicBezTo>
                    <a:pt x="7621" y="0"/>
                    <a:pt x="36196" y="57150"/>
                    <a:pt x="12383" y="98774"/>
                  </a:cubicBezTo>
                  <a:cubicBezTo>
                    <a:pt x="4192" y="102489"/>
                    <a:pt x="-761" y="107633"/>
                    <a:pt x="96" y="114490"/>
                  </a:cubicBezTo>
                  <a:cubicBezTo>
                    <a:pt x="6478" y="163259"/>
                    <a:pt x="111062" y="209740"/>
                    <a:pt x="111062" y="209740"/>
                  </a:cubicBezTo>
                  <a:cubicBezTo>
                    <a:pt x="111062" y="209740"/>
                    <a:pt x="162211" y="130492"/>
                    <a:pt x="111348" y="102584"/>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1" name="Google Shape;541;p8"/>
            <p:cNvSpPr/>
            <p:nvPr/>
          </p:nvSpPr>
          <p:spPr>
            <a:xfrm>
              <a:off x="-3589245" y="2598133"/>
              <a:ext cx="84296" cy="51244"/>
            </a:xfrm>
            <a:custGeom>
              <a:rect b="b" l="l" r="r" t="t"/>
              <a:pathLst>
                <a:path extrusionOk="0" h="51244" w="84296">
                  <a:moveTo>
                    <a:pt x="84296" y="15716"/>
                  </a:moveTo>
                  <a:cubicBezTo>
                    <a:pt x="82379" y="27470"/>
                    <a:pt x="81265" y="39338"/>
                    <a:pt x="80963" y="51244"/>
                  </a:cubicBezTo>
                  <a:cubicBezTo>
                    <a:pt x="23813" y="51244"/>
                    <a:pt x="0" y="0"/>
                    <a:pt x="0" y="0"/>
                  </a:cubicBezTo>
                  <a:close/>
                </a:path>
              </a:pathLst>
            </a:custGeom>
            <a:solidFill>
              <a:srgbClr val="00000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8"/>
            <p:cNvSpPr/>
            <p:nvPr/>
          </p:nvSpPr>
          <p:spPr>
            <a:xfrm>
              <a:off x="-3639236" y="2378009"/>
              <a:ext cx="199431" cy="258386"/>
            </a:xfrm>
            <a:custGeom>
              <a:rect b="b" l="l" r="r" t="t"/>
              <a:pathLst>
                <a:path extrusionOk="0" h="258386" w="199431">
                  <a:moveTo>
                    <a:pt x="87710" y="287"/>
                  </a:moveTo>
                  <a:cubicBezTo>
                    <a:pt x="160957" y="-3714"/>
                    <a:pt x="186675" y="34196"/>
                    <a:pt x="196105" y="109348"/>
                  </a:cubicBezTo>
                  <a:cubicBezTo>
                    <a:pt x="208011" y="203360"/>
                    <a:pt x="190771" y="271273"/>
                    <a:pt x="98092" y="256319"/>
                  </a:cubicBezTo>
                  <a:cubicBezTo>
                    <a:pt x="-27733" y="235840"/>
                    <a:pt x="-33924" y="6954"/>
                    <a:pt x="87710" y="28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3" name="Google Shape;543;p8"/>
            <p:cNvSpPr/>
            <p:nvPr/>
          </p:nvSpPr>
          <p:spPr>
            <a:xfrm>
              <a:off x="-3490661" y="2485928"/>
              <a:ext cx="22955" cy="38756"/>
            </a:xfrm>
            <a:custGeom>
              <a:rect b="b" l="l" r="r" t="t"/>
              <a:pathLst>
                <a:path extrusionOk="0" h="38756" w="22955">
                  <a:moveTo>
                    <a:pt x="0" y="0"/>
                  </a:moveTo>
                  <a:cubicBezTo>
                    <a:pt x="6465" y="10592"/>
                    <a:pt x="14171" y="20383"/>
                    <a:pt x="22955" y="29146"/>
                  </a:cubicBezTo>
                  <a:cubicBezTo>
                    <a:pt x="18936" y="35681"/>
                    <a:pt x="11550" y="39376"/>
                    <a:pt x="3905" y="38671"/>
                  </a:cubicBezTo>
                  <a:close/>
                </a:path>
              </a:pathLst>
            </a:custGeom>
            <a:solidFill>
              <a:srgbClr val="D482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4" name="Google Shape;544;p8"/>
            <p:cNvSpPr/>
            <p:nvPr/>
          </p:nvSpPr>
          <p:spPr>
            <a:xfrm>
              <a:off x="-3550340" y="2472190"/>
              <a:ext cx="14529" cy="21847"/>
            </a:xfrm>
            <a:custGeom>
              <a:rect b="b" l="l" r="r" t="t"/>
              <a:pathLst>
                <a:path extrusionOk="0" h="21847" w="14529">
                  <a:moveTo>
                    <a:pt x="14530" y="10404"/>
                  </a:moveTo>
                  <a:cubicBezTo>
                    <a:pt x="14530" y="16405"/>
                    <a:pt x="12149" y="21549"/>
                    <a:pt x="8148" y="21834"/>
                  </a:cubicBezTo>
                  <a:cubicBezTo>
                    <a:pt x="4148" y="22120"/>
                    <a:pt x="528" y="17548"/>
                    <a:pt x="52" y="11547"/>
                  </a:cubicBezTo>
                  <a:cubicBezTo>
                    <a:pt x="-424" y="5547"/>
                    <a:pt x="2433" y="403"/>
                    <a:pt x="6434" y="22"/>
                  </a:cubicBezTo>
                  <a:cubicBezTo>
                    <a:pt x="10434" y="-359"/>
                    <a:pt x="14054" y="4213"/>
                    <a:pt x="14530" y="104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5" name="Google Shape;545;p8"/>
            <p:cNvSpPr/>
            <p:nvPr/>
          </p:nvSpPr>
          <p:spPr>
            <a:xfrm>
              <a:off x="-3545525" y="2466307"/>
              <a:ext cx="12668" cy="7600"/>
            </a:xfrm>
            <a:custGeom>
              <a:rect b="b" l="l" r="r" t="t"/>
              <a:pathLst>
                <a:path extrusionOk="0" h="7600" w="12668">
                  <a:moveTo>
                    <a:pt x="0" y="6191"/>
                  </a:moveTo>
                  <a:lnTo>
                    <a:pt x="12668" y="0"/>
                  </a:lnTo>
                  <a:cubicBezTo>
                    <a:pt x="12668" y="0"/>
                    <a:pt x="6763" y="11525"/>
                    <a:pt x="0" y="6191"/>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6" name="Google Shape;546;p8"/>
            <p:cNvSpPr/>
            <p:nvPr/>
          </p:nvSpPr>
          <p:spPr>
            <a:xfrm>
              <a:off x="-3475759" y="2464960"/>
              <a:ext cx="14529" cy="21742"/>
            </a:xfrm>
            <a:custGeom>
              <a:rect b="b" l="l" r="r" t="t"/>
              <a:pathLst>
                <a:path extrusionOk="0" h="21742" w="14529">
                  <a:moveTo>
                    <a:pt x="14530" y="10300"/>
                  </a:moveTo>
                  <a:cubicBezTo>
                    <a:pt x="14530" y="16301"/>
                    <a:pt x="12149" y="21444"/>
                    <a:pt x="8148" y="21730"/>
                  </a:cubicBezTo>
                  <a:cubicBezTo>
                    <a:pt x="4148" y="22016"/>
                    <a:pt x="528" y="17443"/>
                    <a:pt x="52" y="11443"/>
                  </a:cubicBezTo>
                  <a:cubicBezTo>
                    <a:pt x="-424" y="5442"/>
                    <a:pt x="2433" y="298"/>
                    <a:pt x="6434" y="13"/>
                  </a:cubicBezTo>
                  <a:cubicBezTo>
                    <a:pt x="10434" y="-273"/>
                    <a:pt x="14054" y="4299"/>
                    <a:pt x="14530" y="10300"/>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7" name="Google Shape;547;p8"/>
            <p:cNvSpPr/>
            <p:nvPr/>
          </p:nvSpPr>
          <p:spPr>
            <a:xfrm>
              <a:off x="-3470944" y="2459258"/>
              <a:ext cx="12668" cy="7549"/>
            </a:xfrm>
            <a:custGeom>
              <a:rect b="b" l="l" r="r" t="t"/>
              <a:pathLst>
                <a:path extrusionOk="0" h="7549" w="12668">
                  <a:moveTo>
                    <a:pt x="0" y="6096"/>
                  </a:moveTo>
                  <a:lnTo>
                    <a:pt x="12668" y="0"/>
                  </a:lnTo>
                  <a:cubicBezTo>
                    <a:pt x="12668" y="0"/>
                    <a:pt x="6953" y="11525"/>
                    <a:pt x="0" y="609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8" name="Google Shape;548;p8"/>
            <p:cNvSpPr/>
            <p:nvPr/>
          </p:nvSpPr>
          <p:spPr>
            <a:xfrm>
              <a:off x="-3573737" y="2428458"/>
              <a:ext cx="37950" cy="19465"/>
            </a:xfrm>
            <a:custGeom>
              <a:rect b="b" l="l" r="r" t="t"/>
              <a:pathLst>
                <a:path extrusionOk="0" h="19465" w="37950">
                  <a:moveTo>
                    <a:pt x="3256" y="19466"/>
                  </a:moveTo>
                  <a:cubicBezTo>
                    <a:pt x="2563" y="19475"/>
                    <a:pt x="1888" y="19237"/>
                    <a:pt x="1351" y="18799"/>
                  </a:cubicBezTo>
                  <a:cubicBezTo>
                    <a:pt x="-94" y="17732"/>
                    <a:pt x="-431" y="15703"/>
                    <a:pt x="589" y="14227"/>
                  </a:cubicBezTo>
                  <a:cubicBezTo>
                    <a:pt x="9155" y="4321"/>
                    <a:pt x="21922" y="-908"/>
                    <a:pt x="34974" y="130"/>
                  </a:cubicBezTo>
                  <a:cubicBezTo>
                    <a:pt x="36708" y="225"/>
                    <a:pt x="38038" y="1701"/>
                    <a:pt x="37946" y="3435"/>
                  </a:cubicBezTo>
                  <a:cubicBezTo>
                    <a:pt x="37942" y="3511"/>
                    <a:pt x="37936" y="3578"/>
                    <a:pt x="37927" y="3654"/>
                  </a:cubicBezTo>
                  <a:cubicBezTo>
                    <a:pt x="37888" y="5340"/>
                    <a:pt x="36492" y="6674"/>
                    <a:pt x="34809" y="6626"/>
                  </a:cubicBezTo>
                  <a:cubicBezTo>
                    <a:pt x="34705" y="6626"/>
                    <a:pt x="34601" y="6616"/>
                    <a:pt x="34498" y="6607"/>
                  </a:cubicBezTo>
                  <a:cubicBezTo>
                    <a:pt x="23712" y="5873"/>
                    <a:pt x="13184" y="10122"/>
                    <a:pt x="5923" y="18132"/>
                  </a:cubicBezTo>
                  <a:cubicBezTo>
                    <a:pt x="5293" y="18970"/>
                    <a:pt x="4306" y="19466"/>
                    <a:pt x="3256" y="1946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8"/>
            <p:cNvSpPr/>
            <p:nvPr/>
          </p:nvSpPr>
          <p:spPr>
            <a:xfrm>
              <a:off x="-3489535" y="2421473"/>
              <a:ext cx="36226" cy="12549"/>
            </a:xfrm>
            <a:custGeom>
              <a:rect b="b" l="l" r="r" t="t"/>
              <a:pathLst>
                <a:path extrusionOk="0" h="12549" w="36226">
                  <a:moveTo>
                    <a:pt x="32783" y="12068"/>
                  </a:moveTo>
                  <a:cubicBezTo>
                    <a:pt x="32250" y="12201"/>
                    <a:pt x="31697" y="12201"/>
                    <a:pt x="31164" y="12068"/>
                  </a:cubicBezTo>
                  <a:cubicBezTo>
                    <a:pt x="23410" y="6696"/>
                    <a:pt x="13623" y="5153"/>
                    <a:pt x="4589" y="7877"/>
                  </a:cubicBezTo>
                  <a:cubicBezTo>
                    <a:pt x="2943" y="8572"/>
                    <a:pt x="1041" y="7810"/>
                    <a:pt x="342" y="6162"/>
                  </a:cubicBezTo>
                  <a:cubicBezTo>
                    <a:pt x="328" y="6134"/>
                    <a:pt x="315" y="6096"/>
                    <a:pt x="303" y="6067"/>
                  </a:cubicBezTo>
                  <a:cubicBezTo>
                    <a:pt x="-428" y="4553"/>
                    <a:pt x="209" y="2733"/>
                    <a:pt x="1726" y="2000"/>
                  </a:cubicBezTo>
                  <a:cubicBezTo>
                    <a:pt x="1821" y="1952"/>
                    <a:pt x="1918" y="1914"/>
                    <a:pt x="2017" y="1876"/>
                  </a:cubicBezTo>
                  <a:cubicBezTo>
                    <a:pt x="12964" y="-1753"/>
                    <a:pt x="24972" y="-58"/>
                    <a:pt x="34497" y="6448"/>
                  </a:cubicBezTo>
                  <a:cubicBezTo>
                    <a:pt x="36079" y="7286"/>
                    <a:pt x="36688" y="9239"/>
                    <a:pt x="35850" y="10820"/>
                  </a:cubicBezTo>
                  <a:cubicBezTo>
                    <a:pt x="35250" y="11953"/>
                    <a:pt x="34050" y="12620"/>
                    <a:pt x="32783" y="1254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p8"/>
            <p:cNvSpPr/>
            <p:nvPr/>
          </p:nvSpPr>
          <p:spPr>
            <a:xfrm>
              <a:off x="-3660415" y="2349917"/>
              <a:ext cx="216304" cy="239547"/>
            </a:xfrm>
            <a:custGeom>
              <a:rect b="b" l="l" r="r" t="t"/>
              <a:pathLst>
                <a:path extrusionOk="0" h="239547" w="216304">
                  <a:moveTo>
                    <a:pt x="35927" y="156204"/>
                  </a:moveTo>
                  <a:cubicBezTo>
                    <a:pt x="35927" y="156204"/>
                    <a:pt x="66788" y="94196"/>
                    <a:pt x="59073" y="48000"/>
                  </a:cubicBezTo>
                  <a:cubicBezTo>
                    <a:pt x="59073" y="48000"/>
                    <a:pt x="200996" y="-19246"/>
                    <a:pt x="216236" y="127724"/>
                  </a:cubicBezTo>
                  <a:cubicBezTo>
                    <a:pt x="216236" y="127724"/>
                    <a:pt x="223189" y="-3911"/>
                    <a:pt x="97173" y="89"/>
                  </a:cubicBezTo>
                  <a:cubicBezTo>
                    <a:pt x="-28843" y="4090"/>
                    <a:pt x="-18270" y="188208"/>
                    <a:pt x="49548" y="239548"/>
                  </a:cubicBezTo>
                  <a:cubicBezTo>
                    <a:pt x="49453" y="239548"/>
                    <a:pt x="16877" y="194971"/>
                    <a:pt x="35927" y="156204"/>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1" name="Google Shape;551;p8"/>
            <p:cNvSpPr/>
            <p:nvPr/>
          </p:nvSpPr>
          <p:spPr>
            <a:xfrm>
              <a:off x="-3665348" y="2492887"/>
              <a:ext cx="54001" cy="59491"/>
            </a:xfrm>
            <a:custGeom>
              <a:rect b="b" l="l" r="r" t="t"/>
              <a:pathLst>
                <a:path extrusionOk="0" h="59491" w="54001">
                  <a:moveTo>
                    <a:pt x="53338" y="27807"/>
                  </a:moveTo>
                  <a:cubicBezTo>
                    <a:pt x="50875" y="10253"/>
                    <a:pt x="34718" y="-2035"/>
                    <a:pt x="17143" y="280"/>
                  </a:cubicBezTo>
                  <a:cubicBezTo>
                    <a:pt x="-5431" y="3995"/>
                    <a:pt x="-13718" y="51239"/>
                    <a:pt x="43432" y="59335"/>
                  </a:cubicBezTo>
                  <a:cubicBezTo>
                    <a:pt x="51528" y="60764"/>
                    <a:pt x="55719" y="52572"/>
                    <a:pt x="53338" y="27807"/>
                  </a:cubicBezTo>
                  <a:close/>
                </a:path>
              </a:pathLst>
            </a:custGeom>
            <a:solidFill>
              <a:srgbClr val="EEC1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2" name="Google Shape;552;p8"/>
            <p:cNvSpPr/>
            <p:nvPr/>
          </p:nvSpPr>
          <p:spPr>
            <a:xfrm>
              <a:off x="-3546984" y="2547287"/>
              <a:ext cx="49074" cy="23654"/>
            </a:xfrm>
            <a:custGeom>
              <a:rect b="b" l="l" r="r" t="t"/>
              <a:pathLst>
                <a:path extrusionOk="0" h="23654" w="49074">
                  <a:moveTo>
                    <a:pt x="42988" y="23605"/>
                  </a:moveTo>
                  <a:cubicBezTo>
                    <a:pt x="27162" y="23147"/>
                    <a:pt x="12106" y="16680"/>
                    <a:pt x="887" y="5507"/>
                  </a:cubicBezTo>
                  <a:cubicBezTo>
                    <a:pt x="-349" y="4193"/>
                    <a:pt x="-285" y="2126"/>
                    <a:pt x="1030" y="887"/>
                  </a:cubicBezTo>
                  <a:cubicBezTo>
                    <a:pt x="2345" y="-351"/>
                    <a:pt x="4413" y="-284"/>
                    <a:pt x="5650" y="1030"/>
                  </a:cubicBezTo>
                  <a:cubicBezTo>
                    <a:pt x="16212" y="11355"/>
                    <a:pt x="30412" y="17099"/>
                    <a:pt x="45178" y="17032"/>
                  </a:cubicBezTo>
                  <a:cubicBezTo>
                    <a:pt x="46993" y="16718"/>
                    <a:pt x="48716" y="17947"/>
                    <a:pt x="49026" y="19756"/>
                  </a:cubicBezTo>
                  <a:cubicBezTo>
                    <a:pt x="49336" y="21576"/>
                    <a:pt x="48116" y="23290"/>
                    <a:pt x="46301" y="23605"/>
                  </a:cubicBezTo>
                  <a:cubicBezTo>
                    <a:pt x="45930" y="23671"/>
                    <a:pt x="45550" y="23671"/>
                    <a:pt x="45178" y="23605"/>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3" name="Google Shape;553;p8"/>
            <p:cNvSpPr/>
            <p:nvPr/>
          </p:nvSpPr>
          <p:spPr>
            <a:xfrm>
              <a:off x="-3744991" y="2323027"/>
              <a:ext cx="170045" cy="341875"/>
            </a:xfrm>
            <a:custGeom>
              <a:rect b="b" l="l" r="r" t="t"/>
              <a:pathLst>
                <a:path extrusionOk="0" h="341875" w="170045">
                  <a:moveTo>
                    <a:pt x="168986" y="54792"/>
                  </a:moveTo>
                  <a:cubicBezTo>
                    <a:pt x="168986" y="54792"/>
                    <a:pt x="182607" y="107275"/>
                    <a:pt x="109836" y="170902"/>
                  </a:cubicBezTo>
                  <a:cubicBezTo>
                    <a:pt x="37065" y="234529"/>
                    <a:pt x="77260" y="331589"/>
                    <a:pt x="115646" y="341876"/>
                  </a:cubicBezTo>
                  <a:cubicBezTo>
                    <a:pt x="115646" y="341876"/>
                    <a:pt x="48971" y="333208"/>
                    <a:pt x="17348" y="293393"/>
                  </a:cubicBezTo>
                  <a:cubicBezTo>
                    <a:pt x="-27896" y="235672"/>
                    <a:pt x="28778" y="201953"/>
                    <a:pt x="36398" y="148804"/>
                  </a:cubicBezTo>
                  <a:cubicBezTo>
                    <a:pt x="44018" y="95654"/>
                    <a:pt x="19634" y="59745"/>
                    <a:pt x="58020" y="21359"/>
                  </a:cubicBezTo>
                  <a:cubicBezTo>
                    <a:pt x="96405" y="-17026"/>
                    <a:pt x="180416" y="-2358"/>
                    <a:pt x="168986" y="54792"/>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4" name="Google Shape;554;p8"/>
            <p:cNvSpPr/>
            <p:nvPr/>
          </p:nvSpPr>
          <p:spPr>
            <a:xfrm>
              <a:off x="-3673981" y="2367378"/>
              <a:ext cx="105990" cy="147601"/>
            </a:xfrm>
            <a:custGeom>
              <a:rect b="b" l="l" r="r" t="t"/>
              <a:pathLst>
                <a:path extrusionOk="0" h="147601" w="105990">
                  <a:moveTo>
                    <a:pt x="2345" y="147601"/>
                  </a:moveTo>
                  <a:cubicBezTo>
                    <a:pt x="1371" y="147592"/>
                    <a:pt x="504" y="146982"/>
                    <a:pt x="154" y="146078"/>
                  </a:cubicBezTo>
                  <a:cubicBezTo>
                    <a:pt x="-302" y="144868"/>
                    <a:pt x="289" y="143515"/>
                    <a:pt x="1487" y="143030"/>
                  </a:cubicBezTo>
                  <a:cubicBezTo>
                    <a:pt x="49112" y="124837"/>
                    <a:pt x="79592" y="99691"/>
                    <a:pt x="93308" y="68258"/>
                  </a:cubicBezTo>
                  <a:cubicBezTo>
                    <a:pt x="102433" y="47780"/>
                    <a:pt x="103688" y="24643"/>
                    <a:pt x="96833" y="3298"/>
                  </a:cubicBezTo>
                  <a:cubicBezTo>
                    <a:pt x="96323" y="2088"/>
                    <a:pt x="96892" y="688"/>
                    <a:pt x="98104" y="183"/>
                  </a:cubicBezTo>
                  <a:cubicBezTo>
                    <a:pt x="98125" y="174"/>
                    <a:pt x="98145" y="164"/>
                    <a:pt x="98166" y="155"/>
                  </a:cubicBezTo>
                  <a:cubicBezTo>
                    <a:pt x="99376" y="-303"/>
                    <a:pt x="100728" y="288"/>
                    <a:pt x="101214" y="1488"/>
                  </a:cubicBezTo>
                  <a:cubicBezTo>
                    <a:pt x="108632" y="24024"/>
                    <a:pt x="107375" y="48513"/>
                    <a:pt x="97690" y="70163"/>
                  </a:cubicBezTo>
                  <a:cubicBezTo>
                    <a:pt x="83402" y="102834"/>
                    <a:pt x="51589" y="128837"/>
                    <a:pt x="3202" y="1475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5" name="Google Shape;555;p8"/>
            <p:cNvSpPr/>
            <p:nvPr/>
          </p:nvSpPr>
          <p:spPr>
            <a:xfrm>
              <a:off x="-3725569" y="2710100"/>
              <a:ext cx="184691" cy="585882"/>
            </a:xfrm>
            <a:custGeom>
              <a:rect b="b" l="l" r="r" t="t"/>
              <a:pathLst>
                <a:path extrusionOk="0" h="585882" w="184691">
                  <a:moveTo>
                    <a:pt x="76581" y="0"/>
                  </a:moveTo>
                  <a:cubicBezTo>
                    <a:pt x="76581" y="0"/>
                    <a:pt x="185166" y="175927"/>
                    <a:pt x="184690" y="321278"/>
                  </a:cubicBezTo>
                  <a:cubicBezTo>
                    <a:pt x="184214" y="466630"/>
                    <a:pt x="35528" y="585883"/>
                    <a:pt x="35528" y="585883"/>
                  </a:cubicBezTo>
                  <a:lnTo>
                    <a:pt x="66675" y="416338"/>
                  </a:lnTo>
                  <a:lnTo>
                    <a:pt x="0" y="20669"/>
                  </a:ln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6" name="Google Shape;556;p8"/>
            <p:cNvSpPr/>
            <p:nvPr/>
          </p:nvSpPr>
          <p:spPr>
            <a:xfrm>
              <a:off x="-3412457" y="2688811"/>
              <a:ext cx="102747" cy="596360"/>
            </a:xfrm>
            <a:custGeom>
              <a:rect b="b" l="l" r="r" t="t"/>
              <a:pathLst>
                <a:path extrusionOk="0" h="596360" w="102747">
                  <a:moveTo>
                    <a:pt x="13022" y="0"/>
                  </a:moveTo>
                  <a:cubicBezTo>
                    <a:pt x="13022" y="0"/>
                    <a:pt x="-10505" y="256508"/>
                    <a:pt x="5688" y="342900"/>
                  </a:cubicBezTo>
                  <a:cubicBezTo>
                    <a:pt x="21880" y="429292"/>
                    <a:pt x="102748" y="596360"/>
                    <a:pt x="102748" y="596360"/>
                  </a:cubicBezTo>
                  <a:lnTo>
                    <a:pt x="74173" y="415385"/>
                  </a:lnTo>
                  <a:cubicBezTo>
                    <a:pt x="74173" y="415385"/>
                    <a:pt x="94842" y="159734"/>
                    <a:pt x="55123" y="581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7" name="Google Shape;557;p8"/>
            <p:cNvSpPr/>
            <p:nvPr/>
          </p:nvSpPr>
          <p:spPr>
            <a:xfrm>
              <a:off x="-3358550" y="2594608"/>
              <a:ext cx="657510" cy="252993"/>
            </a:xfrm>
            <a:custGeom>
              <a:rect b="b" l="l" r="r" t="t"/>
              <a:pathLst>
                <a:path extrusionOk="0" h="252993" w="657510">
                  <a:moveTo>
                    <a:pt x="0" y="99917"/>
                  </a:moveTo>
                  <a:cubicBezTo>
                    <a:pt x="0" y="99917"/>
                    <a:pt x="257651" y="133350"/>
                    <a:pt x="295275" y="133350"/>
                  </a:cubicBezTo>
                  <a:cubicBezTo>
                    <a:pt x="332899" y="133350"/>
                    <a:pt x="620268" y="0"/>
                    <a:pt x="620268" y="0"/>
                  </a:cubicBezTo>
                  <a:lnTo>
                    <a:pt x="657511" y="41624"/>
                  </a:lnTo>
                  <a:cubicBezTo>
                    <a:pt x="657511" y="41624"/>
                    <a:pt x="411575" y="225838"/>
                    <a:pt x="318040" y="240411"/>
                  </a:cubicBezTo>
                  <a:cubicBezTo>
                    <a:pt x="224504" y="254984"/>
                    <a:pt x="0" y="252889"/>
                    <a:pt x="0" y="252889"/>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8" name="Google Shape;558;p8"/>
            <p:cNvSpPr/>
            <p:nvPr/>
          </p:nvSpPr>
          <p:spPr>
            <a:xfrm>
              <a:off x="-3932584" y="2730721"/>
              <a:ext cx="258603" cy="828770"/>
            </a:xfrm>
            <a:custGeom>
              <a:rect b="b" l="l" r="r" t="t"/>
              <a:pathLst>
                <a:path extrusionOk="0" h="828770" w="258603">
                  <a:moveTo>
                    <a:pt x="206597" y="0"/>
                  </a:moveTo>
                  <a:cubicBezTo>
                    <a:pt x="155734" y="11621"/>
                    <a:pt x="0" y="412623"/>
                    <a:pt x="0" y="472154"/>
                  </a:cubicBezTo>
                  <a:cubicBezTo>
                    <a:pt x="0" y="531685"/>
                    <a:pt x="62103" y="828770"/>
                    <a:pt x="62103" y="828770"/>
                  </a:cubicBezTo>
                  <a:lnTo>
                    <a:pt x="139637" y="810577"/>
                  </a:lnTo>
                  <a:cubicBezTo>
                    <a:pt x="139637" y="810577"/>
                    <a:pt x="98870" y="498919"/>
                    <a:pt x="113252" y="472154"/>
                  </a:cubicBezTo>
                  <a:cubicBezTo>
                    <a:pt x="127635" y="445389"/>
                    <a:pt x="258604" y="162592"/>
                    <a:pt x="258604" y="162592"/>
                  </a:cubicBezTo>
                  <a:cubicBezTo>
                    <a:pt x="255769" y="127092"/>
                    <a:pt x="250325" y="91849"/>
                    <a:pt x="242316" y="57150"/>
                  </a:cubicBezTo>
                  <a:cubicBezTo>
                    <a:pt x="230029" y="6858"/>
                    <a:pt x="206597" y="0"/>
                    <a:pt x="206597" y="0"/>
                  </a:cubicBezTo>
                  <a:close/>
                </a:path>
              </a:pathLst>
            </a:custGeom>
            <a:solidFill>
              <a:srgbClr val="FFC93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9" name="Google Shape;559;p8"/>
            <p:cNvSpPr/>
            <p:nvPr/>
          </p:nvSpPr>
          <p:spPr>
            <a:xfrm>
              <a:off x="-3184624" y="4710058"/>
              <a:ext cx="219359" cy="109418"/>
            </a:xfrm>
            <a:custGeom>
              <a:rect b="b" l="l" r="r" t="t"/>
              <a:pathLst>
                <a:path extrusionOk="0" h="109418" w="219359">
                  <a:moveTo>
                    <a:pt x="10288" y="3006"/>
                  </a:moveTo>
                  <a:cubicBezTo>
                    <a:pt x="10288" y="-3757"/>
                    <a:pt x="93727" y="3006"/>
                    <a:pt x="93727" y="3006"/>
                  </a:cubicBezTo>
                  <a:cubicBezTo>
                    <a:pt x="93727" y="3006"/>
                    <a:pt x="144210" y="55869"/>
                    <a:pt x="193740" y="68347"/>
                  </a:cubicBezTo>
                  <a:cubicBezTo>
                    <a:pt x="243270" y="80825"/>
                    <a:pt x="215076" y="110257"/>
                    <a:pt x="159450" y="109400"/>
                  </a:cubicBezTo>
                  <a:lnTo>
                    <a:pt x="21909" y="107304"/>
                  </a:lnTo>
                  <a:cubicBezTo>
                    <a:pt x="-17525" y="106161"/>
                    <a:pt x="7812" y="73205"/>
                    <a:pt x="10288" y="3006"/>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0" name="Google Shape;560;p8"/>
            <p:cNvSpPr/>
            <p:nvPr/>
          </p:nvSpPr>
          <p:spPr>
            <a:xfrm>
              <a:off x="-3082265" y="4695224"/>
              <a:ext cx="45979" cy="39681"/>
            </a:xfrm>
            <a:custGeom>
              <a:rect b="b" l="l" r="r" t="t"/>
              <a:pathLst>
                <a:path extrusionOk="0" h="39681" w="45979">
                  <a:moveTo>
                    <a:pt x="29277" y="38891"/>
                  </a:moveTo>
                  <a:cubicBezTo>
                    <a:pt x="19381" y="36547"/>
                    <a:pt x="9799" y="33061"/>
                    <a:pt x="702" y="28508"/>
                  </a:cubicBezTo>
                  <a:lnTo>
                    <a:pt x="36" y="28032"/>
                  </a:lnTo>
                  <a:lnTo>
                    <a:pt x="36" y="28032"/>
                  </a:lnTo>
                  <a:lnTo>
                    <a:pt x="36" y="27270"/>
                  </a:lnTo>
                  <a:lnTo>
                    <a:pt x="36" y="27270"/>
                  </a:lnTo>
                  <a:cubicBezTo>
                    <a:pt x="36" y="27270"/>
                    <a:pt x="36" y="27270"/>
                    <a:pt x="36" y="26794"/>
                  </a:cubicBezTo>
                  <a:lnTo>
                    <a:pt x="36" y="26794"/>
                  </a:lnTo>
                  <a:cubicBezTo>
                    <a:pt x="-12" y="26479"/>
                    <a:pt x="-12" y="26156"/>
                    <a:pt x="36" y="25841"/>
                  </a:cubicBezTo>
                  <a:cubicBezTo>
                    <a:pt x="36" y="24984"/>
                    <a:pt x="7656" y="5743"/>
                    <a:pt x="19086" y="1172"/>
                  </a:cubicBezTo>
                  <a:cubicBezTo>
                    <a:pt x="22505" y="-391"/>
                    <a:pt x="26430" y="-391"/>
                    <a:pt x="29849" y="1172"/>
                  </a:cubicBezTo>
                  <a:cubicBezTo>
                    <a:pt x="33564" y="2981"/>
                    <a:pt x="35373" y="5362"/>
                    <a:pt x="35183" y="8220"/>
                  </a:cubicBezTo>
                  <a:cubicBezTo>
                    <a:pt x="35183" y="12601"/>
                    <a:pt x="28897" y="16888"/>
                    <a:pt x="22039" y="20412"/>
                  </a:cubicBezTo>
                  <a:cubicBezTo>
                    <a:pt x="28477" y="19364"/>
                    <a:pt x="35078" y="20155"/>
                    <a:pt x="41089" y="22698"/>
                  </a:cubicBezTo>
                  <a:cubicBezTo>
                    <a:pt x="43241" y="23955"/>
                    <a:pt x="44813" y="26003"/>
                    <a:pt x="45470" y="28413"/>
                  </a:cubicBezTo>
                  <a:cubicBezTo>
                    <a:pt x="46632" y="31537"/>
                    <a:pt x="45765" y="35052"/>
                    <a:pt x="43279" y="37271"/>
                  </a:cubicBezTo>
                  <a:cubicBezTo>
                    <a:pt x="39050" y="39767"/>
                    <a:pt x="33964" y="40357"/>
                    <a:pt x="29277" y="38891"/>
                  </a:cubicBezTo>
                  <a:close/>
                  <a:moveTo>
                    <a:pt x="8608" y="27175"/>
                  </a:moveTo>
                  <a:cubicBezTo>
                    <a:pt x="20800" y="32604"/>
                    <a:pt x="36040" y="37366"/>
                    <a:pt x="39945" y="34223"/>
                  </a:cubicBezTo>
                  <a:cubicBezTo>
                    <a:pt x="39945" y="34223"/>
                    <a:pt x="41374" y="33080"/>
                    <a:pt x="40612" y="29842"/>
                  </a:cubicBezTo>
                  <a:cubicBezTo>
                    <a:pt x="40298" y="28556"/>
                    <a:pt x="39422" y="27470"/>
                    <a:pt x="38231" y="26889"/>
                  </a:cubicBezTo>
                  <a:cubicBezTo>
                    <a:pt x="31849" y="23365"/>
                    <a:pt x="17562" y="25746"/>
                    <a:pt x="8132" y="27175"/>
                  </a:cubicBezTo>
                  <a:close/>
                  <a:moveTo>
                    <a:pt x="25277" y="4600"/>
                  </a:moveTo>
                  <a:cubicBezTo>
                    <a:pt x="23667" y="4315"/>
                    <a:pt x="22010" y="4515"/>
                    <a:pt x="20514" y="5172"/>
                  </a:cubicBezTo>
                  <a:cubicBezTo>
                    <a:pt x="13885" y="9363"/>
                    <a:pt x="8770" y="15573"/>
                    <a:pt x="5941" y="22889"/>
                  </a:cubicBezTo>
                  <a:cubicBezTo>
                    <a:pt x="18324" y="18316"/>
                    <a:pt x="30325" y="12030"/>
                    <a:pt x="30611" y="8315"/>
                  </a:cubicBezTo>
                  <a:cubicBezTo>
                    <a:pt x="30611" y="7172"/>
                    <a:pt x="28801" y="6029"/>
                    <a:pt x="27658" y="5458"/>
                  </a:cubicBezTo>
                  <a:cubicBezTo>
                    <a:pt x="26744" y="5058"/>
                    <a:pt x="25782" y="4762"/>
                    <a:pt x="24801" y="4600"/>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1" name="Google Shape;561;p8"/>
            <p:cNvSpPr/>
            <p:nvPr/>
          </p:nvSpPr>
          <p:spPr>
            <a:xfrm>
              <a:off x="-3566897" y="4718876"/>
              <a:ext cx="219366" cy="107344"/>
            </a:xfrm>
            <a:custGeom>
              <a:rect b="b" l="l" r="r" t="t"/>
              <a:pathLst>
                <a:path extrusionOk="0" h="107344" w="219366">
                  <a:moveTo>
                    <a:pt x="9084" y="3427"/>
                  </a:moveTo>
                  <a:cubicBezTo>
                    <a:pt x="9084" y="-3336"/>
                    <a:pt x="92523" y="1998"/>
                    <a:pt x="92523" y="1998"/>
                  </a:cubicBezTo>
                  <a:cubicBezTo>
                    <a:pt x="92523" y="1998"/>
                    <a:pt x="143768" y="54100"/>
                    <a:pt x="193488" y="65816"/>
                  </a:cubicBezTo>
                  <a:cubicBezTo>
                    <a:pt x="243209" y="77531"/>
                    <a:pt x="215396" y="107344"/>
                    <a:pt x="159865" y="107344"/>
                  </a:cubicBezTo>
                  <a:lnTo>
                    <a:pt x="22324" y="107344"/>
                  </a:lnTo>
                  <a:cubicBezTo>
                    <a:pt x="-17205" y="107344"/>
                    <a:pt x="7465" y="73721"/>
                    <a:pt x="9084" y="3427"/>
                  </a:cubicBezTo>
                  <a:close/>
                </a:path>
              </a:pathLst>
            </a:custGeom>
            <a:solidFill>
              <a:srgbClr val="26323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8"/>
            <p:cNvSpPr/>
            <p:nvPr/>
          </p:nvSpPr>
          <p:spPr>
            <a:xfrm>
              <a:off x="-3465987" y="4702748"/>
              <a:ext cx="46100" cy="39513"/>
            </a:xfrm>
            <a:custGeom>
              <a:rect b="b" l="l" r="r" t="t"/>
              <a:pathLst>
                <a:path extrusionOk="0" h="39513" w="46100">
                  <a:moveTo>
                    <a:pt x="35428" y="39462"/>
                  </a:moveTo>
                  <a:cubicBezTo>
                    <a:pt x="23408" y="37967"/>
                    <a:pt x="11740" y="34395"/>
                    <a:pt x="948" y="28889"/>
                  </a:cubicBezTo>
                  <a:cubicBezTo>
                    <a:pt x="643" y="28775"/>
                    <a:pt x="376" y="28585"/>
                    <a:pt x="186" y="28318"/>
                  </a:cubicBezTo>
                  <a:lnTo>
                    <a:pt x="186" y="28318"/>
                  </a:lnTo>
                  <a:lnTo>
                    <a:pt x="186" y="27842"/>
                  </a:lnTo>
                  <a:cubicBezTo>
                    <a:pt x="-62" y="27299"/>
                    <a:pt x="-62" y="26670"/>
                    <a:pt x="186" y="26127"/>
                  </a:cubicBezTo>
                  <a:cubicBezTo>
                    <a:pt x="186" y="25365"/>
                    <a:pt x="7425" y="5934"/>
                    <a:pt x="18759" y="1172"/>
                  </a:cubicBezTo>
                  <a:cubicBezTo>
                    <a:pt x="22179" y="-391"/>
                    <a:pt x="26103" y="-391"/>
                    <a:pt x="29523" y="1172"/>
                  </a:cubicBezTo>
                  <a:cubicBezTo>
                    <a:pt x="33333" y="2886"/>
                    <a:pt x="35142" y="5268"/>
                    <a:pt x="34952" y="8125"/>
                  </a:cubicBezTo>
                  <a:cubicBezTo>
                    <a:pt x="34952" y="12506"/>
                    <a:pt x="28761" y="16888"/>
                    <a:pt x="21998" y="20507"/>
                  </a:cubicBezTo>
                  <a:cubicBezTo>
                    <a:pt x="28408" y="19384"/>
                    <a:pt x="35009" y="20079"/>
                    <a:pt x="41048" y="22508"/>
                  </a:cubicBezTo>
                  <a:cubicBezTo>
                    <a:pt x="43239" y="23746"/>
                    <a:pt x="44848" y="25803"/>
                    <a:pt x="45525" y="28223"/>
                  </a:cubicBezTo>
                  <a:cubicBezTo>
                    <a:pt x="46763" y="31309"/>
                    <a:pt x="45963" y="34833"/>
                    <a:pt x="43524" y="37081"/>
                  </a:cubicBezTo>
                  <a:cubicBezTo>
                    <a:pt x="41229" y="38891"/>
                    <a:pt x="38333" y="39738"/>
                    <a:pt x="35428" y="39462"/>
                  </a:cubicBezTo>
                  <a:close/>
                  <a:moveTo>
                    <a:pt x="8472" y="27746"/>
                  </a:moveTo>
                  <a:cubicBezTo>
                    <a:pt x="20760" y="32985"/>
                    <a:pt x="36000" y="37271"/>
                    <a:pt x="40000" y="34319"/>
                  </a:cubicBezTo>
                  <a:cubicBezTo>
                    <a:pt x="40000" y="34319"/>
                    <a:pt x="41334" y="33176"/>
                    <a:pt x="40000" y="29937"/>
                  </a:cubicBezTo>
                  <a:cubicBezTo>
                    <a:pt x="39686" y="28651"/>
                    <a:pt x="38810" y="27565"/>
                    <a:pt x="37619" y="26985"/>
                  </a:cubicBezTo>
                  <a:cubicBezTo>
                    <a:pt x="31999" y="23270"/>
                    <a:pt x="17902" y="25365"/>
                    <a:pt x="8472" y="27746"/>
                  </a:cubicBezTo>
                  <a:close/>
                  <a:moveTo>
                    <a:pt x="23427" y="4886"/>
                  </a:moveTo>
                  <a:cubicBezTo>
                    <a:pt x="22255" y="4877"/>
                    <a:pt x="21084" y="5105"/>
                    <a:pt x="19998" y="5553"/>
                  </a:cubicBezTo>
                  <a:cubicBezTo>
                    <a:pt x="13483" y="9887"/>
                    <a:pt x="8491" y="16145"/>
                    <a:pt x="5710" y="23460"/>
                  </a:cubicBezTo>
                  <a:cubicBezTo>
                    <a:pt x="18093" y="18793"/>
                    <a:pt x="29999" y="12316"/>
                    <a:pt x="30189" y="8506"/>
                  </a:cubicBezTo>
                  <a:cubicBezTo>
                    <a:pt x="30189" y="7363"/>
                    <a:pt x="28380" y="6315"/>
                    <a:pt x="27237" y="5744"/>
                  </a:cubicBezTo>
                  <a:cubicBezTo>
                    <a:pt x="26065" y="5096"/>
                    <a:pt x="24760" y="4705"/>
                    <a:pt x="23427" y="4601"/>
                  </a:cubicBezTo>
                  <a:close/>
                </a:path>
              </a:pathLst>
            </a:custGeom>
            <a:solidFill>
              <a:srgbClr val="008D3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63" name="Google Shape;563;p8"/>
          <p:cNvGrpSpPr/>
          <p:nvPr/>
        </p:nvGrpSpPr>
        <p:grpSpPr>
          <a:xfrm>
            <a:off x="425301" y="1222436"/>
            <a:ext cx="9867098" cy="5241258"/>
            <a:chOff x="724861" y="4160423"/>
            <a:chExt cx="7821300" cy="4216131"/>
          </a:xfrm>
        </p:grpSpPr>
        <p:sp>
          <p:nvSpPr>
            <p:cNvPr id="564" name="Google Shape;564;p8"/>
            <p:cNvSpPr/>
            <p:nvPr/>
          </p:nvSpPr>
          <p:spPr>
            <a:xfrm>
              <a:off x="724861" y="4325654"/>
              <a:ext cx="7821300" cy="4050900"/>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5" name="Google Shape;565;p8"/>
            <p:cNvSpPr txBox="1"/>
            <p:nvPr/>
          </p:nvSpPr>
          <p:spPr>
            <a:xfrm>
              <a:off x="1047718" y="416042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6" name="Google Shape;566;p8"/>
            <p:cNvSpPr txBox="1"/>
            <p:nvPr/>
          </p:nvSpPr>
          <p:spPr>
            <a:xfrm>
              <a:off x="1273476" y="4164721"/>
              <a:ext cx="3838248" cy="321853"/>
            </a:xfrm>
            <a:prstGeom prst="rect">
              <a:avLst/>
            </a:prstGeom>
            <a:solidFill>
              <a:srgbClr val="ECBA54"/>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42850"/>
                  </a:solidFill>
                  <a:latin typeface="Calibri"/>
                  <a:ea typeface="Calibri"/>
                  <a:cs typeface="Calibri"/>
                  <a:sym typeface="Calibri"/>
                </a:rPr>
                <a:t>Pemeriksaan Dokumen REGSOSEK22-VK2</a:t>
              </a:r>
              <a:endParaRPr b="1" i="0" sz="2000" u="none" cap="none" strike="noStrike">
                <a:solidFill>
                  <a:srgbClr val="142850"/>
                </a:solidFill>
                <a:latin typeface="Calibri"/>
                <a:ea typeface="Calibri"/>
                <a:cs typeface="Calibri"/>
                <a:sym typeface="Calibri"/>
              </a:endParaRPr>
            </a:p>
          </p:txBody>
        </p:sp>
        <p:sp>
          <p:nvSpPr>
            <p:cNvPr id="567" name="Google Shape;567;p8"/>
            <p:cNvSpPr txBox="1"/>
            <p:nvPr/>
          </p:nvSpPr>
          <p:spPr>
            <a:xfrm>
              <a:off x="930894" y="4646811"/>
              <a:ext cx="7425000" cy="3729600"/>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Pengawas memeriksa kelengkapan dan kewajaran isian daftar REGSOSEK22-VK2, baris demi baris dan kolom demi kolom secara teliti dengan cara yang sama dengan pemeriksaan REGSOSEK22-VK1. Beberapa tambahan yang perlu diperhatikan dalam pemeriksaan REGSOSEK22-VK2 adalah:</a:t>
              </a:r>
              <a:endParaRPr b="0" i="0" sz="1600" u="none" cap="none" strike="noStrike">
                <a:solidFill>
                  <a:schemeClr val="lt1"/>
                </a:solidFill>
                <a:latin typeface="Calibri"/>
                <a:ea typeface="Calibri"/>
                <a:cs typeface="Calibri"/>
                <a:sym typeface="Calibri"/>
              </a:endParaRPr>
            </a:p>
            <a:p>
              <a:pPr indent="0" lvl="0" marL="0" marR="0" rtl="0" algn="just">
                <a:lnSpc>
                  <a:spcPct val="115000"/>
                </a:lnSpc>
                <a:spcBef>
                  <a:spcPts val="60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a:p>
              <a:pPr indent="-342900" lvl="0" marL="342900" marR="0" rtl="0" algn="just">
                <a:lnSpc>
                  <a:spcPct val="115000"/>
                </a:lnSpc>
                <a:spcBef>
                  <a:spcPts val="60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Blok I rincian 1 sampai dengan rincian 4 disalin dari  REGSOSEK22-PSLS Blok I rincian 1 sampai 4 yang diperoleh dari PML dan Koseka.</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Blok I rincian 9 kode SLS serta rincian 10 Nama SLS disalin dari Blok III REGSOSEK22-PSLS kolom (5) dan kolom (4). </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Pastikan Identitas SLS/Non SLS pada bagian atas Blok VB terisi numerik, Nama SLS terisi afabet.</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Pastikan isian “Halaman …. dari …. halaman” terisi.</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Pastikan Blok VB kolom (2) Nama hanya terisi alfabet dengan huruf kapital. </a:t>
              </a:r>
              <a:endParaRPr b="0" i="0" sz="1400" u="none" cap="none" strike="noStrike">
                <a:solidFill>
                  <a:srgbClr val="000000"/>
                </a:solidFill>
                <a:latin typeface="Arial"/>
                <a:ea typeface="Arial"/>
                <a:cs typeface="Arial"/>
                <a:sym typeface="Arial"/>
              </a:endParaRPr>
            </a:p>
            <a:p>
              <a:pPr indent="-342900" lvl="0" marL="342900" marR="0" rtl="0" algn="just">
                <a:lnSpc>
                  <a:spcPct val="115000"/>
                </a:lnSpc>
                <a:spcBef>
                  <a:spcPts val="60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Pastikan Blok VB kolom (3) Alamat terisi alfanumerik.</a:t>
              </a:r>
              <a:endParaRPr b="0" i="0" sz="1600" u="none" cap="none" strike="noStrike">
                <a:solidFill>
                  <a:schemeClr val="lt1"/>
                </a:solidFill>
                <a:latin typeface="Calibri"/>
                <a:ea typeface="Calibri"/>
                <a:cs typeface="Calibri"/>
                <a:sym typeface="Calibri"/>
              </a:endParaRPr>
            </a:p>
            <a:p>
              <a:pPr indent="-342900" lvl="0" marL="342900" marR="0" rtl="0" algn="just">
                <a:lnSpc>
                  <a:spcPct val="115000"/>
                </a:lnSpc>
                <a:spcBef>
                  <a:spcPts val="600"/>
                </a:spcBef>
                <a:spcAft>
                  <a:spcPts val="0"/>
                </a:spcAft>
                <a:buClr>
                  <a:schemeClr val="lt1"/>
                </a:buClr>
                <a:buSzPts val="1600"/>
                <a:buFont typeface="Calibri"/>
                <a:buAutoNum type="arabicPeriod"/>
              </a:pPr>
              <a:r>
                <a:rPr b="0" i="0" lang="en-US" sz="1600" u="none" cap="none" strike="noStrike">
                  <a:solidFill>
                    <a:schemeClr val="lt1"/>
                  </a:solidFill>
                  <a:latin typeface="Calibri"/>
                  <a:ea typeface="Calibri"/>
                  <a:cs typeface="Calibri"/>
                  <a:sym typeface="Calibri"/>
                </a:rPr>
                <a:t>Pastikan pada Blok IVA Catatan apabila terisi Jumlah Keluarga Non Respon maka jumlah tanda ‘</a:t>
              </a:r>
              <a:r>
                <a:rPr b="1" i="0" lang="en-US" sz="1600" u="none" cap="none" strike="noStrike">
                  <a:solidFill>
                    <a:srgbClr val="F28F8F"/>
                  </a:solidFill>
                  <a:latin typeface="Calibri"/>
                  <a:ea typeface="Calibri"/>
                  <a:cs typeface="Calibri"/>
                  <a:sym typeface="Calibri"/>
                </a:rPr>
                <a:t>NR</a:t>
              </a:r>
              <a:r>
                <a:rPr b="0" i="0" lang="en-US" sz="1600" u="none" cap="none" strike="noStrike">
                  <a:solidFill>
                    <a:schemeClr val="lt1"/>
                  </a:solidFill>
                  <a:latin typeface="Calibri"/>
                  <a:ea typeface="Calibri"/>
                  <a:cs typeface="Calibri"/>
                  <a:sym typeface="Calibri"/>
                </a:rPr>
                <a:t>’ dengan tinta merah di kanan nama harus sesuai.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8"/>
        </a:solidFill>
      </p:bgPr>
    </p:bg>
    <p:spTree>
      <p:nvGrpSpPr>
        <p:cNvPr id="572" name="Shape 572"/>
        <p:cNvGrpSpPr/>
        <p:nvPr/>
      </p:nvGrpSpPr>
      <p:grpSpPr>
        <a:xfrm>
          <a:off x="0" y="0"/>
          <a:ext cx="0" cy="0"/>
          <a:chOff x="0" y="0"/>
          <a:chExt cx="0" cy="0"/>
        </a:xfrm>
      </p:grpSpPr>
      <p:sp>
        <p:nvSpPr>
          <p:cNvPr id="573" name="Google Shape;573;p28"/>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4" name="Google Shape;574;p2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1" i="0" lang="en-US" sz="1200" u="none" cap="none" strike="noStrike">
                <a:solidFill>
                  <a:srgbClr val="EAEAEA"/>
                </a:solidFill>
                <a:latin typeface="Calibri"/>
                <a:ea typeface="Calibri"/>
                <a:cs typeface="Calibri"/>
                <a:sym typeface="Calibri"/>
              </a:rPr>
              <a:t>‹#›</a:t>
            </a:fld>
            <a:endParaRPr b="1" i="0" sz="1200" u="none" cap="none" strike="noStrike">
              <a:solidFill>
                <a:srgbClr val="EAEAEA"/>
              </a:solidFill>
              <a:latin typeface="Calibri"/>
              <a:ea typeface="Calibri"/>
              <a:cs typeface="Calibri"/>
              <a:sym typeface="Calibri"/>
            </a:endParaRPr>
          </a:p>
        </p:txBody>
      </p:sp>
      <p:sp>
        <p:nvSpPr>
          <p:cNvPr id="575" name="Google Shape;575;p28"/>
          <p:cNvSpPr/>
          <p:nvPr/>
        </p:nvSpPr>
        <p:spPr>
          <a:xfrm>
            <a:off x="-11575" y="-49066"/>
            <a:ext cx="8454239"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CBA5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6" name="Google Shape;576;p28"/>
          <p:cNvSpPr txBox="1"/>
          <p:nvPr/>
        </p:nvSpPr>
        <p:spPr>
          <a:xfrm>
            <a:off x="107576" y="130088"/>
            <a:ext cx="888001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FFFF"/>
                </a:solidFill>
                <a:latin typeface="Libre Franklin Medium"/>
                <a:ea typeface="Libre Franklin Medium"/>
                <a:cs typeface="Libre Franklin Medium"/>
                <a:sym typeface="Libre Franklin Medium"/>
              </a:rPr>
              <a:t>REGSOSEK22-VK1 &amp; REGSOSEK22-VK2</a:t>
            </a:r>
            <a:endParaRPr b="0" i="0" sz="1400" u="none" cap="none" strike="noStrike">
              <a:solidFill>
                <a:srgbClr val="000000"/>
              </a:solidFill>
              <a:latin typeface="Arial"/>
              <a:ea typeface="Arial"/>
              <a:cs typeface="Arial"/>
              <a:sym typeface="Arial"/>
            </a:endParaRPr>
          </a:p>
        </p:txBody>
      </p:sp>
      <p:sp>
        <p:nvSpPr>
          <p:cNvPr id="577" name="Google Shape;577;p28"/>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128</a:t>
            </a:r>
            <a:endParaRPr b="0" i="0" sz="1400" u="none" cap="none" strike="noStrike">
              <a:solidFill>
                <a:srgbClr val="000000"/>
              </a:solidFill>
              <a:latin typeface="Arial"/>
              <a:ea typeface="Arial"/>
              <a:cs typeface="Arial"/>
              <a:sym typeface="Arial"/>
            </a:endParaRPr>
          </a:p>
        </p:txBody>
      </p:sp>
      <p:grpSp>
        <p:nvGrpSpPr>
          <p:cNvPr id="578" name="Google Shape;578;p28"/>
          <p:cNvGrpSpPr/>
          <p:nvPr/>
        </p:nvGrpSpPr>
        <p:grpSpPr>
          <a:xfrm>
            <a:off x="9696449" y="957333"/>
            <a:ext cx="2294660" cy="2457199"/>
            <a:chOff x="724854" y="4160423"/>
            <a:chExt cx="7821241" cy="4190038"/>
          </a:xfrm>
        </p:grpSpPr>
        <p:sp>
          <p:nvSpPr>
            <p:cNvPr id="579" name="Google Shape;579;p28"/>
            <p:cNvSpPr/>
            <p:nvPr/>
          </p:nvSpPr>
          <p:spPr>
            <a:xfrm>
              <a:off x="724854" y="4325648"/>
              <a:ext cx="7821241" cy="402481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80" name="Google Shape;580;p28"/>
            <p:cNvSpPr txBox="1"/>
            <p:nvPr/>
          </p:nvSpPr>
          <p:spPr>
            <a:xfrm>
              <a:off x="1047718" y="4160423"/>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pic>
        <p:nvPicPr>
          <p:cNvPr id="581" name="Google Shape;581;p28"/>
          <p:cNvPicPr preferRelativeResize="0"/>
          <p:nvPr/>
        </p:nvPicPr>
        <p:blipFill rotWithShape="1">
          <a:blip r:embed="rId3">
            <a:alphaModFix/>
          </a:blip>
          <a:srcRect b="0" l="0" r="0" t="0"/>
          <a:stretch/>
        </p:blipFill>
        <p:spPr>
          <a:xfrm>
            <a:off x="318637" y="957333"/>
            <a:ext cx="9111668" cy="5806455"/>
          </a:xfrm>
          <a:prstGeom prst="rect">
            <a:avLst/>
          </a:prstGeom>
          <a:noFill/>
          <a:ln>
            <a:noFill/>
          </a:ln>
        </p:spPr>
      </p:pic>
      <p:sp>
        <p:nvSpPr>
          <p:cNvPr id="582" name="Google Shape;582;p28"/>
          <p:cNvSpPr txBox="1"/>
          <p:nvPr/>
        </p:nvSpPr>
        <p:spPr>
          <a:xfrm>
            <a:off x="9745692" y="1362344"/>
            <a:ext cx="2146598"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REGSOSEK22 – VK1</a:t>
            </a:r>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Rincian 8, 9, dan 10 harus isi.</a:t>
            </a:r>
            <a:endParaRPr/>
          </a:p>
        </p:txBody>
      </p:sp>
      <p:sp>
        <p:nvSpPr>
          <p:cNvPr id="583" name="Google Shape;583;p28"/>
          <p:cNvSpPr/>
          <p:nvPr/>
        </p:nvSpPr>
        <p:spPr>
          <a:xfrm>
            <a:off x="3808071" y="3993265"/>
            <a:ext cx="1678329" cy="49771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84" name="Google Shape;584;p28"/>
          <p:cNvSpPr/>
          <p:nvPr/>
        </p:nvSpPr>
        <p:spPr>
          <a:xfrm>
            <a:off x="3808071" y="4629873"/>
            <a:ext cx="5613721" cy="93755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85" name="Google Shape;585;p28"/>
          <p:cNvSpPr/>
          <p:nvPr/>
        </p:nvSpPr>
        <p:spPr>
          <a:xfrm>
            <a:off x="4456253" y="3993265"/>
            <a:ext cx="289367" cy="300943"/>
          </a:xfrm>
          <a:prstGeom prst="ellipse">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2022-07-24T08:24:17Z</dcterms:created>
  <dc:creator>I Made Giri Suyasa</dc:creator>
</cp:coreProperties>
</file>